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4"/>
    <p:sldMasterId id="2147483834" r:id="rId5"/>
    <p:sldMasterId id="2147483845" r:id="rId6"/>
    <p:sldMasterId id="2147483896" r:id="rId7"/>
    <p:sldMasterId id="2147483904" r:id="rId8"/>
  </p:sldMasterIdLst>
  <p:notesMasterIdLst>
    <p:notesMasterId r:id="rId36"/>
  </p:notesMasterIdLst>
  <p:handoutMasterIdLst>
    <p:handoutMasterId r:id="rId37"/>
  </p:handoutMasterIdLst>
  <p:sldIdLst>
    <p:sldId id="530" r:id="rId9"/>
    <p:sldId id="521" r:id="rId10"/>
    <p:sldId id="522" r:id="rId11"/>
    <p:sldId id="528" r:id="rId12"/>
    <p:sldId id="529" r:id="rId13"/>
    <p:sldId id="525" r:id="rId14"/>
    <p:sldId id="546" r:id="rId15"/>
    <p:sldId id="577" r:id="rId16"/>
    <p:sldId id="578" r:id="rId17"/>
    <p:sldId id="547" r:id="rId18"/>
    <p:sldId id="573" r:id="rId19"/>
    <p:sldId id="575" r:id="rId20"/>
    <p:sldId id="531" r:id="rId21"/>
    <p:sldId id="532" r:id="rId22"/>
    <p:sldId id="552" r:id="rId23"/>
    <p:sldId id="553" r:id="rId24"/>
    <p:sldId id="554" r:id="rId25"/>
    <p:sldId id="574" r:id="rId26"/>
    <p:sldId id="557" r:id="rId27"/>
    <p:sldId id="540" r:id="rId28"/>
    <p:sldId id="572" r:id="rId29"/>
    <p:sldId id="569" r:id="rId30"/>
    <p:sldId id="570" r:id="rId31"/>
    <p:sldId id="571" r:id="rId32"/>
    <p:sldId id="566" r:id="rId33"/>
    <p:sldId id="565" r:id="rId34"/>
    <p:sldId id="576" r:id="rId35"/>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ibson" initials="DG" lastIdx="5" clrIdx="0">
    <p:extLst>
      <p:ext uri="{19B8F6BF-5375-455C-9EA6-DF929625EA0E}">
        <p15:presenceInfo xmlns:p15="http://schemas.microsoft.com/office/powerpoint/2012/main" userId="S-1-5-21-478032798-4232585094-3051735104-14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97E"/>
    <a:srgbClr val="212434"/>
    <a:srgbClr val="ACACAC"/>
    <a:srgbClr val="FFFFFF"/>
    <a:srgbClr val="0094A9"/>
    <a:srgbClr val="5A5751"/>
    <a:srgbClr val="998675"/>
    <a:srgbClr val="372430"/>
    <a:srgbClr val="006694"/>
    <a:srgbClr val="051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2" autoAdjust="0"/>
    <p:restoredTop sz="92410" autoAdjust="0"/>
  </p:normalViewPr>
  <p:slideViewPr>
    <p:cSldViewPr>
      <p:cViewPr varScale="1">
        <p:scale>
          <a:sx n="115" d="100"/>
          <a:sy n="115" d="100"/>
        </p:scale>
        <p:origin x="734" y="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3" d="100"/>
          <a:sy n="113" d="100"/>
        </p:scale>
        <p:origin x="-5202"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hunt\Dropbox\Varonis\Insider%20Threats\Resources\Discovery%20timelin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7CBF33"/>
              </a:solidFill>
            </c:spPr>
            <c:extLst>
              <c:ext xmlns:c16="http://schemas.microsoft.com/office/drawing/2014/chart" uri="{C3380CC4-5D6E-409C-BE32-E72D297353CC}">
                <c16:uniqueId val="{00000001-2DDF-4349-8721-1C4D54E06C23}"/>
              </c:ext>
            </c:extLst>
          </c:dPt>
          <c:dPt>
            <c:idx val="1"/>
            <c:bubble3D val="0"/>
            <c:spPr>
              <a:solidFill>
                <a:srgbClr val="034EA2"/>
              </a:solidFill>
            </c:spPr>
            <c:extLst>
              <c:ext xmlns:c16="http://schemas.microsoft.com/office/drawing/2014/chart" uri="{C3380CC4-5D6E-409C-BE32-E72D297353CC}">
                <c16:uniqueId val="{00000003-2DDF-4349-8721-1C4D54E06C23}"/>
              </c:ext>
            </c:extLst>
          </c:dPt>
          <c:dPt>
            <c:idx val="2"/>
            <c:bubble3D val="0"/>
            <c:spPr>
              <a:solidFill>
                <a:srgbClr val="18BBCE"/>
              </a:solidFill>
            </c:spPr>
            <c:extLst>
              <c:ext xmlns:c16="http://schemas.microsoft.com/office/drawing/2014/chart" uri="{C3380CC4-5D6E-409C-BE32-E72D297353CC}">
                <c16:uniqueId val="{00000005-2DDF-4349-8721-1C4D54E06C23}"/>
              </c:ext>
            </c:extLst>
          </c:dPt>
          <c:dPt>
            <c:idx val="3"/>
            <c:bubble3D val="0"/>
            <c:spPr>
              <a:solidFill>
                <a:srgbClr val="969696"/>
              </a:solidFill>
            </c:spPr>
            <c:extLst>
              <c:ext xmlns:c16="http://schemas.microsoft.com/office/drawing/2014/chart" uri="{C3380CC4-5D6E-409C-BE32-E72D297353CC}">
                <c16:uniqueId val="{00000007-2DDF-4349-8721-1C4D54E06C23}"/>
              </c:ext>
            </c:extLst>
          </c:dPt>
          <c:dPt>
            <c:idx val="4"/>
            <c:bubble3D val="0"/>
            <c:spPr>
              <a:solidFill>
                <a:srgbClr val="0094A9"/>
              </a:solidFill>
            </c:spPr>
            <c:extLst>
              <c:ext xmlns:c16="http://schemas.microsoft.com/office/drawing/2014/chart" uri="{C3380CC4-5D6E-409C-BE32-E72D297353CC}">
                <c16:uniqueId val="{00000009-2DDF-4349-8721-1C4D54E06C23}"/>
              </c:ext>
            </c:extLst>
          </c:dPt>
          <c:dLbls>
            <c:delete val="1"/>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2DDF-4349-8721-1C4D54E06C23}"/>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150"/>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212434"/>
              </a:solidFill>
              <a:ln>
                <a:noFill/>
              </a:ln>
              <a:effectLst/>
            </c:spPr>
            <c:extLst>
              <c:ext xmlns:c16="http://schemas.microsoft.com/office/drawing/2014/chart" uri="{C3380CC4-5D6E-409C-BE32-E72D297353CC}">
                <c16:uniqueId val="{00000001-A558-4C29-A351-107573B5175E}"/>
              </c:ext>
            </c:extLst>
          </c:dPt>
          <c:dPt>
            <c:idx val="1"/>
            <c:invertIfNegative val="0"/>
            <c:bubble3D val="0"/>
            <c:spPr>
              <a:solidFill>
                <a:srgbClr val="0094A9"/>
              </a:solidFill>
              <a:ln>
                <a:noFill/>
              </a:ln>
              <a:effectLst/>
            </c:spPr>
            <c:extLst>
              <c:ext xmlns:c16="http://schemas.microsoft.com/office/drawing/2014/chart" uri="{C3380CC4-5D6E-409C-BE32-E72D297353CC}">
                <c16:uniqueId val="{00000003-A558-4C29-A351-107573B5175E}"/>
              </c:ext>
            </c:extLst>
          </c:dPt>
          <c:dPt>
            <c:idx val="2"/>
            <c:invertIfNegative val="0"/>
            <c:bubble3D val="0"/>
            <c:spPr>
              <a:solidFill>
                <a:srgbClr val="54203F"/>
              </a:solidFill>
              <a:ln>
                <a:noFill/>
              </a:ln>
              <a:effectLst/>
            </c:spPr>
            <c:extLst>
              <c:ext xmlns:c16="http://schemas.microsoft.com/office/drawing/2014/chart" uri="{C3380CC4-5D6E-409C-BE32-E72D297353CC}">
                <c16:uniqueId val="{00000005-A558-4C29-A351-107573B5175E}"/>
              </c:ext>
            </c:extLst>
          </c:dPt>
          <c:dPt>
            <c:idx val="3"/>
            <c:invertIfNegative val="0"/>
            <c:bubble3D val="0"/>
            <c:spPr>
              <a:solidFill>
                <a:srgbClr val="F6871F"/>
              </a:solidFill>
              <a:ln>
                <a:noFill/>
              </a:ln>
              <a:effectLst/>
            </c:spPr>
            <c:extLst>
              <c:ext xmlns:c16="http://schemas.microsoft.com/office/drawing/2014/chart" uri="{C3380CC4-5D6E-409C-BE32-E72D297353CC}">
                <c16:uniqueId val="{00000007-A558-4C29-A351-107573B5175E}"/>
              </c:ext>
            </c:extLst>
          </c:dPt>
          <c:dPt>
            <c:idx val="4"/>
            <c:invertIfNegative val="0"/>
            <c:bubble3D val="0"/>
            <c:spPr>
              <a:solidFill>
                <a:srgbClr val="969696"/>
              </a:solidFill>
              <a:ln>
                <a:noFill/>
              </a:ln>
              <a:effectLst/>
            </c:spPr>
            <c:extLst>
              <c:ext xmlns:c16="http://schemas.microsoft.com/office/drawing/2014/chart" uri="{C3380CC4-5D6E-409C-BE32-E72D297353CC}">
                <c16:uniqueId val="{00000009-A558-4C29-A351-107573B5175E}"/>
              </c:ext>
            </c:extLst>
          </c:dPt>
          <c:dLbls>
            <c:dLbl>
              <c:idx val="4"/>
              <c:tx>
                <c:rich>
                  <a:bodyPr/>
                  <a:lstStyle/>
                  <a:p>
                    <a:r>
                      <a:rPr lang="en-US" b="0" dirty="0"/>
                      <a:t>5%</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558-4C29-A351-107573B5175E}"/>
                </c:ext>
              </c:extLst>
            </c:dLbl>
            <c:dLbl>
              <c:idx val="5"/>
              <c:delete val="1"/>
              <c:extLst>
                <c:ext xmlns:c15="http://schemas.microsoft.com/office/drawing/2012/chart" uri="{CE6537A1-D6FC-4f65-9D91-7224C49458BB}"/>
                <c:ext xmlns:c16="http://schemas.microsoft.com/office/drawing/2014/chart" uri="{C3380CC4-5D6E-409C-BE32-E72D297353CC}">
                  <c16:uniqueId val="{0000000A-A558-4C29-A351-107573B5175E}"/>
                </c:ext>
              </c:extLst>
            </c:dLbl>
            <c:dLbl>
              <c:idx val="6"/>
              <c:delete val="1"/>
              <c:extLst>
                <c:ext xmlns:c15="http://schemas.microsoft.com/office/drawing/2012/chart" uri="{CE6537A1-D6FC-4f65-9D91-7224C49458BB}"/>
                <c:ext xmlns:c16="http://schemas.microsoft.com/office/drawing/2014/chart" uri="{C3380CC4-5D6E-409C-BE32-E72D297353CC}">
                  <c16:uniqueId val="{0000000B-A558-4C29-A351-107573B5175E}"/>
                </c:ext>
              </c:extLst>
            </c:dLbl>
            <c:spPr>
              <a:noFill/>
              <a:ln>
                <a:noFill/>
              </a:ln>
              <a:effectLst/>
            </c:spPr>
            <c:txPr>
              <a:bodyPr rot="0" spcFirstLastPara="1" vertOverflow="ellipsis" horzOverflow="clip" vert="horz" wrap="square" lIns="38100" tIns="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150"/>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Sheet1!$E$20:$E$26</c:f>
              <c:strCache>
                <c:ptCount val="7"/>
                <c:pt idx="0">
                  <c:v>Years</c:v>
                </c:pt>
                <c:pt idx="1">
                  <c:v>Months</c:v>
                </c:pt>
                <c:pt idx="2">
                  <c:v>Weeks</c:v>
                </c:pt>
                <c:pt idx="3">
                  <c:v>Days</c:v>
                </c:pt>
                <c:pt idx="4">
                  <c:v>Hours</c:v>
                </c:pt>
                <c:pt idx="5">
                  <c:v>Minutes</c:v>
                </c:pt>
                <c:pt idx="6">
                  <c:v>Seconds</c:v>
                </c:pt>
              </c:strCache>
            </c:strRef>
          </c:cat>
          <c:val>
            <c:numRef>
              <c:f>Sheet1!$F$20:$F$26</c:f>
              <c:numCache>
                <c:formatCode>0%</c:formatCode>
                <c:ptCount val="7"/>
                <c:pt idx="0">
                  <c:v>0.21</c:v>
                </c:pt>
                <c:pt idx="1">
                  <c:v>0.49</c:v>
                </c:pt>
                <c:pt idx="2">
                  <c:v>0.21</c:v>
                </c:pt>
                <c:pt idx="3">
                  <c:v>0.05</c:v>
                </c:pt>
                <c:pt idx="4">
                  <c:v>0.05</c:v>
                </c:pt>
                <c:pt idx="5">
                  <c:v>0</c:v>
                </c:pt>
                <c:pt idx="6">
                  <c:v>0</c:v>
                </c:pt>
              </c:numCache>
            </c:numRef>
          </c:val>
          <c:extLst>
            <c:ext xmlns:c16="http://schemas.microsoft.com/office/drawing/2014/chart" uri="{C3380CC4-5D6E-409C-BE32-E72D297353CC}">
              <c16:uniqueId val="{0000000C-A558-4C29-A351-107573B5175E}"/>
            </c:ext>
          </c:extLst>
        </c:ser>
        <c:dLbls>
          <c:showLegendKey val="0"/>
          <c:showVal val="0"/>
          <c:showCatName val="0"/>
          <c:showSerName val="0"/>
          <c:showPercent val="0"/>
          <c:showBubbleSize val="0"/>
        </c:dLbls>
        <c:gapWidth val="20"/>
        <c:axId val="929428960"/>
        <c:axId val="929429352"/>
      </c:barChart>
      <c:catAx>
        <c:axId val="92942896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150"/>
          </a:p>
        </c:txPr>
        <c:crossAx val="929429352"/>
        <c:crosses val="autoZero"/>
        <c:auto val="1"/>
        <c:lblAlgn val="ctr"/>
        <c:lblOffset val="100"/>
        <c:noMultiLvlLbl val="0"/>
      </c:catAx>
      <c:valAx>
        <c:axId val="929429352"/>
        <c:scaling>
          <c:orientation val="minMax"/>
        </c:scaling>
        <c:delete val="1"/>
        <c:axPos val="b"/>
        <c:numFmt formatCode="0%" sourceLinked="1"/>
        <c:majorTickMark val="none"/>
        <c:minorTickMark val="none"/>
        <c:tickLblPos val="nextTo"/>
        <c:crossAx val="92942896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150"/>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latin typeface="Verdana"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04D7A79F-627E-894D-B97F-D5C3F4FB21A7}" type="datetimeFigureOut">
              <a:rPr lang="en-US" smtClean="0">
                <a:latin typeface="Verdana" pitchFamily="34" charset="0"/>
              </a:rPr>
              <a:t>5/7/2019</a:t>
            </a:fld>
            <a:endParaRPr lang="en-US" dirty="0">
              <a:latin typeface="Verdana"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latin typeface="Verdana"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68C4DEB7-FBC9-5D48-B9DB-1E66E599461F}" type="slidenum">
              <a:rPr lang="en-US" smtClean="0">
                <a:latin typeface="Verdana" pitchFamily="34" charset="0"/>
              </a:rPr>
              <a:t>‹#›</a:t>
            </a:fld>
            <a:endParaRPr lang="en-US" dirty="0">
              <a:latin typeface="Verdana" pitchFamily="34" charset="0"/>
            </a:endParaRPr>
          </a:p>
        </p:txBody>
      </p:sp>
    </p:spTree>
    <p:extLst>
      <p:ext uri="{BB962C8B-B14F-4D97-AF65-F5344CB8AC3E}">
        <p14:creationId xmlns:p14="http://schemas.microsoft.com/office/powerpoint/2010/main" val="40133448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7876AA4A-1022-4000-8706-D0E4D1CFC210}" type="datetimeFigureOut">
              <a:rPr lang="en-US" smtClean="0"/>
              <a:t>5/7/2019</a:t>
            </a:fld>
            <a:endParaRPr lang="en-US" dirty="0"/>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1FF23C59-2D8D-4BD0-80C7-D0298D9861D2}" type="slidenum">
              <a:rPr lang="en-US" smtClean="0"/>
              <a:t>‹#›</a:t>
            </a:fld>
            <a:endParaRPr lang="en-US" dirty="0"/>
          </a:p>
        </p:txBody>
      </p:sp>
    </p:spTree>
    <p:extLst>
      <p:ext uri="{BB962C8B-B14F-4D97-AF65-F5344CB8AC3E}">
        <p14:creationId xmlns:p14="http://schemas.microsoft.com/office/powerpoint/2010/main" val="59166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 A</a:t>
            </a:r>
          </a:p>
        </p:txBody>
      </p:sp>
      <p:sp>
        <p:nvSpPr>
          <p:cNvPr id="4" name="Slide Number Placeholder 3"/>
          <p:cNvSpPr>
            <a:spLocks noGrp="1"/>
          </p:cNvSpPr>
          <p:nvPr>
            <p:ph type="sldNum" sz="quarter" idx="5"/>
          </p:nvPr>
        </p:nvSpPr>
        <p:spPr/>
        <p:txBody>
          <a:bodyPr/>
          <a:lstStyle/>
          <a:p>
            <a:fld id="{1FF23C59-2D8D-4BD0-80C7-D0298D9861D2}" type="slidenum">
              <a:rPr lang="en-US" smtClean="0"/>
              <a:t>1</a:t>
            </a:fld>
            <a:endParaRPr lang="en-US" dirty="0"/>
          </a:p>
        </p:txBody>
      </p:sp>
    </p:spTree>
    <p:extLst>
      <p:ext uri="{BB962C8B-B14F-4D97-AF65-F5344CB8AC3E}">
        <p14:creationId xmlns:p14="http://schemas.microsoft.com/office/powerpoint/2010/main" val="3106493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do if we could just start over. If we could complete redo</a:t>
            </a:r>
            <a:r>
              <a:rPr lang="en-US" baseline="0" dirty="0"/>
              <a:t> all of our thinking and spending on cybersecurity? </a:t>
            </a:r>
          </a:p>
          <a:p>
            <a:r>
              <a:rPr lang="en-US" baseline="0" dirty="0"/>
              <a:t>Knowing what we know now, we’d probably start at the data. We’d make sure to know what’s sensitive and what’s not, and where it all is. </a:t>
            </a:r>
          </a:p>
          <a:p>
            <a:r>
              <a:rPr lang="en-US" baseline="0" dirty="0"/>
              <a:t>We’d know exactly who could access it, and why. We’d know who it belonged to, and we’d record every time anyone touched it, for any reason. </a:t>
            </a:r>
          </a:p>
          <a:p>
            <a:r>
              <a:rPr lang="en-US" baseline="0" dirty="0"/>
              <a:t>We’d know who our users are, who the admins and service accounts and executives are, and we’d watch what they did – how they got in, where they went, and especially what data they accessed. </a:t>
            </a:r>
          </a:p>
          <a:p>
            <a:r>
              <a:rPr lang="en-US" baseline="0" dirty="0"/>
              <a:t>We’d know what’s normal. Because we know what’s normal, we’d be able to tell when something went wrong. </a:t>
            </a:r>
          </a:p>
          <a:p>
            <a:r>
              <a:rPr lang="en-US" baseline="0" dirty="0"/>
              <a:t>If we could start over with data security, we’d start from the data and treat files like finances.</a:t>
            </a:r>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15</a:t>
            </a:fld>
            <a:endParaRPr lang="en-US" dirty="0"/>
          </a:p>
        </p:txBody>
      </p:sp>
    </p:spTree>
    <p:extLst>
      <p:ext uri="{BB962C8B-B14F-4D97-AF65-F5344CB8AC3E}">
        <p14:creationId xmlns:p14="http://schemas.microsoft.com/office/powerpoint/2010/main" val="385957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methodology makes sense. Varonis maps</a:t>
            </a:r>
            <a:r>
              <a:rPr lang="en-US" baseline="0" dirty="0"/>
              <a:t> your environment and puts monitoring on data that often has never had it so we can detect threats to your core assets. By fixing problems like global access and safely reducing access to make sure only the right people have access to what they need, we help prevent the kinds of breaches that can take down a business. And with automation and by involving data owners, we help sustain a secure state without a lot of manual effort. </a:t>
            </a:r>
            <a:endParaRPr lang="en-US" dirty="0"/>
          </a:p>
        </p:txBody>
      </p:sp>
      <p:sp>
        <p:nvSpPr>
          <p:cNvPr id="4" name="Slide Number Placeholder 3"/>
          <p:cNvSpPr>
            <a:spLocks noGrp="1"/>
          </p:cNvSpPr>
          <p:nvPr>
            <p:ph type="sldNum" sz="quarter" idx="10"/>
          </p:nvPr>
        </p:nvSpPr>
        <p:spPr/>
        <p:txBody>
          <a:bodyPr/>
          <a:lstStyle/>
          <a:p>
            <a:fld id="{37835F4A-1521-411D-95A8-440B1E82F18F}" type="slidenum">
              <a:rPr lang="en-US" smtClean="0"/>
              <a:t>16</a:t>
            </a:fld>
            <a:endParaRPr lang="en-US"/>
          </a:p>
        </p:txBody>
      </p:sp>
    </p:spTree>
    <p:extLst>
      <p:ext uri="{BB962C8B-B14F-4D97-AF65-F5344CB8AC3E}">
        <p14:creationId xmlns:p14="http://schemas.microsoft.com/office/powerpoint/2010/main" val="2259842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xfrm>
            <a:off x="457200" y="720725"/>
            <a:ext cx="6400800" cy="3600450"/>
          </a:xfrm>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rPr lang="en-US" sz="1300" dirty="0"/>
              <a:t>Varonis isn’t a set of tools, it’s a platform, and we’re selling a vision for our customers where they know where there most sensitive and valuable data is and can make sure that only the right people have access to it. They treat their data like their dollars, wherever it is, and can detect and stop the attacks they know are already here and prevent future ones by keeping the doors locked. And that because this isn't a rehash of the same approach they've taken for years, they'll finally be able to sustain this model by marrying people, process, and new technology that includes automation. Because</a:t>
            </a:r>
            <a:r>
              <a:rPr lang="en-US" sz="1300" baseline="0" dirty="0"/>
              <a:t> we know the users, the directories, the data, and the activity, we’re in a place to become the most important security analytics company in the world.</a:t>
            </a:r>
            <a:endParaRPr lang="en-US" baseline="0" dirty="0"/>
          </a:p>
        </p:txBody>
      </p:sp>
    </p:spTree>
    <p:extLst>
      <p:ext uri="{BB962C8B-B14F-4D97-AF65-F5344CB8AC3E}">
        <p14:creationId xmlns:p14="http://schemas.microsoft.com/office/powerpoint/2010/main" val="145024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23C59-2D8D-4BD0-80C7-D0298D9861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9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you’ve got lights in the right place, you’re far safer. Like the turtle popping out of the sand,</a:t>
            </a:r>
            <a:r>
              <a:rPr lang="en-US" baseline="0" dirty="0"/>
              <a:t> the brightest light you’ll see will lead you where you’re supposed to go.</a:t>
            </a:r>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26</a:t>
            </a:fld>
            <a:endParaRPr lang="en-US" dirty="0"/>
          </a:p>
        </p:txBody>
      </p:sp>
    </p:spTree>
    <p:extLst>
      <p:ext uri="{BB962C8B-B14F-4D97-AF65-F5344CB8AC3E}">
        <p14:creationId xmlns:p14="http://schemas.microsoft.com/office/powerpoint/2010/main" val="3880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insiders</a:t>
            </a:r>
            <a:r>
              <a:rPr lang="en-US" baseline="0" dirty="0"/>
              <a:t> and outside attackers keep hitting our unstructured data systems? Why does this keep happening?</a:t>
            </a:r>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7</a:t>
            </a:fld>
            <a:endParaRPr lang="en-US" dirty="0"/>
          </a:p>
        </p:txBody>
      </p:sp>
    </p:spTree>
    <p:extLst>
      <p:ext uri="{BB962C8B-B14F-4D97-AF65-F5344CB8AC3E}">
        <p14:creationId xmlns:p14="http://schemas.microsoft.com/office/powerpoint/2010/main" val="313461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We’ve been following the brightest lights when it comes to data security, too.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We shine a light with our SIEM, thinking if we put enough there, we’ll be able to see threats.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Antivirus and next gen endpoint protection is on all of our devices, but attacks still get in.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UBA is a light that’s only as strong as the behavior you’re giving it, and there’s not enough context to connect the dots and not get drowned in false positives.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Looking at AD only gives us some of the problem. If our data’s exposed, it’s partly because users are in too many groups and AD is probably going to be involved in an attack. But looking at AD only gives you part of the story and it doesn’t help you lock down exposed data or even know where you’re important files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Most security spending is at the perimeter of the network, but a determined adversary can probably get in, and your perimeter can’t protect you from insider threats.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DLP can tell you part of the story too – where you’ve got sensitive data. But it still can’t tell you where that data might be exposed, how it’s being used or misused, who it belongs to, or should be able to see it.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None of our brightest lights leads us to the right place when it comes to data. How do we know? Because data keeps getting stolen, leaked, or hijacked by ransomware.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228600" indent="-228600">
              <a:buAutoNum type="arabicPeriod"/>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reality is that trust in data security is failing because the brightest lights aren’t leading us to the right place.</a:t>
            </a:r>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8</a:t>
            </a:fld>
            <a:endParaRPr lang="en-US" dirty="0"/>
          </a:p>
        </p:txBody>
      </p:sp>
    </p:spTree>
    <p:extLst>
      <p:ext uri="{BB962C8B-B14F-4D97-AF65-F5344CB8AC3E}">
        <p14:creationId xmlns:p14="http://schemas.microsoft.com/office/powerpoint/2010/main" val="320954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t>
            </a:r>
            <a:r>
              <a:rPr lang="en-US" baseline="0" dirty="0"/>
              <a:t>our files are completely in the dark when it comes to security, ransomware like Cryptolocker and </a:t>
            </a:r>
            <a:r>
              <a:rPr lang="en-US" baseline="0" dirty="0" err="1"/>
              <a:t>Locky</a:t>
            </a:r>
            <a:r>
              <a:rPr lang="en-US" baseline="0" dirty="0"/>
              <a:t> has exploded over the last few years. Ransomware highlights how bad the problem is - it attacks data that’s in the dark.</a:t>
            </a:r>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9</a:t>
            </a:fld>
            <a:endParaRPr lang="en-US" dirty="0"/>
          </a:p>
        </p:txBody>
      </p:sp>
    </p:spTree>
    <p:extLst>
      <p:ext uri="{BB962C8B-B14F-4D97-AF65-F5344CB8AC3E}">
        <p14:creationId xmlns:p14="http://schemas.microsoft.com/office/powerpoint/2010/main" val="3344438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because data is in the dark. Think about the questions you should be able to answer</a:t>
            </a:r>
            <a:r>
              <a:rPr lang="en-US" baseline="0" dirty="0"/>
              <a:t> if your data is secure:</a:t>
            </a:r>
          </a:p>
          <a:p>
            <a:endParaRPr lang="en-US" baseline="0" dirty="0"/>
          </a:p>
          <a:p>
            <a:r>
              <a:rPr lang="en-US" baseline="0" dirty="0"/>
              <a:t>Where’s my sensitive data, and where is it exposed?</a:t>
            </a:r>
          </a:p>
          <a:p>
            <a:r>
              <a:rPr lang="en-US" baseline="0" dirty="0"/>
              <a:t>Who’s got access to what?</a:t>
            </a:r>
          </a:p>
          <a:p>
            <a:r>
              <a:rPr lang="en-US" baseline="0" dirty="0"/>
              <a:t>What’s being used, and by whom? What’s stale – what can I get rid of? </a:t>
            </a:r>
          </a:p>
          <a:p>
            <a:r>
              <a:rPr lang="en-US" baseline="0" dirty="0"/>
              <a:t>Who owns this data?</a:t>
            </a:r>
          </a:p>
          <a:p>
            <a:endParaRPr lang="en-US" baseline="0" dirty="0"/>
          </a:p>
          <a:p>
            <a:r>
              <a:rPr lang="en-US" baseline="0" dirty="0"/>
              <a:t>Maybe most critically…</a:t>
            </a:r>
          </a:p>
          <a:p>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10</a:t>
            </a:fld>
            <a:endParaRPr lang="en-US" dirty="0"/>
          </a:p>
        </p:txBody>
      </p:sp>
    </p:spTree>
    <p:extLst>
      <p:ext uri="{BB962C8B-B14F-4D97-AF65-F5344CB8AC3E}">
        <p14:creationId xmlns:p14="http://schemas.microsoft.com/office/powerpoint/2010/main" val="55114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keep data safe, our brightest light needs to be on the data itself. </a:t>
            </a:r>
          </a:p>
        </p:txBody>
      </p:sp>
      <p:sp>
        <p:nvSpPr>
          <p:cNvPr id="4" name="Slide Number Placeholder 3"/>
          <p:cNvSpPr>
            <a:spLocks noGrp="1"/>
          </p:cNvSpPr>
          <p:nvPr>
            <p:ph type="sldNum" sz="quarter" idx="10"/>
          </p:nvPr>
        </p:nvSpPr>
        <p:spPr/>
        <p:txBody>
          <a:bodyPr/>
          <a:lstStyle/>
          <a:p>
            <a:fld id="{1FF23C59-2D8D-4BD0-80C7-D0298D9861D2}" type="slidenum">
              <a:rPr lang="en-US" smtClean="0"/>
              <a:t>11</a:t>
            </a:fld>
            <a:endParaRPr lang="en-US" dirty="0"/>
          </a:p>
        </p:txBody>
      </p:sp>
    </p:spTree>
    <p:extLst>
      <p:ext uri="{BB962C8B-B14F-4D97-AF65-F5344CB8AC3E}">
        <p14:creationId xmlns:p14="http://schemas.microsoft.com/office/powerpoint/2010/main" val="272931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this all makes sense to you, but you might still be thinking, “We’ve had file shares for more than 20 years. Why do we suddenly have to change the way we think about securing data?”</a:t>
            </a:r>
            <a:endParaRPr lang="en-US" dirty="0"/>
          </a:p>
        </p:txBody>
      </p:sp>
      <p:sp>
        <p:nvSpPr>
          <p:cNvPr id="4" name="Slide Number Placeholder 3"/>
          <p:cNvSpPr>
            <a:spLocks noGrp="1"/>
          </p:cNvSpPr>
          <p:nvPr>
            <p:ph type="sldNum" sz="quarter" idx="10"/>
          </p:nvPr>
        </p:nvSpPr>
        <p:spPr/>
        <p:txBody>
          <a:bodyPr/>
          <a:lstStyle/>
          <a:p>
            <a:fld id="{1FF23C59-2D8D-4BD0-80C7-D0298D9861D2}" type="slidenum">
              <a:rPr lang="en-US" smtClean="0"/>
              <a:t>12</a:t>
            </a:fld>
            <a:endParaRPr lang="en-US" dirty="0"/>
          </a:p>
        </p:txBody>
      </p:sp>
    </p:spTree>
    <p:extLst>
      <p:ext uri="{BB962C8B-B14F-4D97-AF65-F5344CB8AC3E}">
        <p14:creationId xmlns:p14="http://schemas.microsoft.com/office/powerpoint/2010/main" val="311589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23C59-2D8D-4BD0-80C7-D0298D9861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4"/>
          <p:cNvSpPr>
            <a:spLocks noGrp="1"/>
          </p:cNvSpPr>
          <p:nvPr>
            <p:ph type="body" sz="quarter" idx="11"/>
          </p:nvPr>
        </p:nvSpPr>
        <p:spPr/>
        <p:txBody>
          <a:bodyPr/>
          <a:lstStyle/>
          <a:p>
            <a:pPr marL="228600" indent="-228600">
              <a:buAutoNum type="arabicPeriod"/>
            </a:pPr>
            <a:r>
              <a:rPr lang="en-US" dirty="0"/>
              <a:t>Data is growing faster than it ever has, and it’s accelerating.</a:t>
            </a:r>
            <a:r>
              <a:rPr lang="en-US" baseline="0" dirty="0"/>
              <a:t> Think about how much data you’ve got now. Now think about how much more you have this year than just two or three years ago. What about in the next decade?</a:t>
            </a:r>
          </a:p>
          <a:p>
            <a:pPr marL="228600" indent="-228600">
              <a:buAutoNum type="arabicPeriod"/>
            </a:pPr>
            <a:r>
              <a:rPr lang="en-US" baseline="0" dirty="0"/>
              <a:t>We live in a hybrid, interconnected world. Not only is there more data, more of it is potentially accessible not just by the employees in our home office, but by everyone in the world.</a:t>
            </a:r>
          </a:p>
          <a:p>
            <a:pPr marL="228600" indent="-228600">
              <a:buAutoNum type="arabicPeriod"/>
            </a:pPr>
            <a:r>
              <a:rPr lang="en-US" baseline="0" dirty="0"/>
              <a:t>The threats are increasing. In a world where anyone can lock down your files and get paid anonymously through cryptocurrency, the incentive to attack is higher than its ever been.</a:t>
            </a:r>
          </a:p>
          <a:p>
            <a:pPr marL="228600" indent="-228600">
              <a:buAutoNum type="arabicPeriod"/>
            </a:pPr>
            <a:endParaRPr lang="en-US" baseline="0" dirty="0"/>
          </a:p>
          <a:p>
            <a:pPr marL="0" indent="0">
              <a:buNone/>
            </a:pPr>
            <a:r>
              <a:rPr lang="en-US" baseline="0" dirty="0"/>
              <a:t>So we’ve got more data than ever, it’s more accessible than ever, and the risks are higher than they’ve ever been, and growing.</a:t>
            </a:r>
          </a:p>
        </p:txBody>
      </p:sp>
    </p:spTree>
    <p:extLst>
      <p:ext uri="{BB962C8B-B14F-4D97-AF65-F5344CB8AC3E}">
        <p14:creationId xmlns:p14="http://schemas.microsoft.com/office/powerpoint/2010/main" val="15517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23C59-2D8D-4BD0-80C7-D0298D9861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4"/>
          <p:cNvSpPr>
            <a:spLocks noGrp="1"/>
          </p:cNvSpPr>
          <p:nvPr>
            <p:ph type="body" sz="quarter" idx="11"/>
          </p:nvPr>
        </p:nvSpPr>
        <p:spPr/>
        <p:txBody>
          <a:bodyPr/>
          <a:lstStyle/>
          <a:p>
            <a:r>
              <a:rPr lang="en-US" dirty="0"/>
              <a:t>We’re seeing significant, broad changes in how the industry approaches data security as well. Keeping data private and secure is not</a:t>
            </a:r>
            <a:r>
              <a:rPr lang="en-US" baseline="0" dirty="0"/>
              <a:t> longer just an IT problem – cybersecurity has board-level visibility and significant breaches won’t just be felt in the IT department.</a:t>
            </a:r>
          </a:p>
          <a:p>
            <a:endParaRPr lang="en-US" baseline="0" dirty="0"/>
          </a:p>
          <a:p>
            <a:r>
              <a:rPr lang="en-US" baseline="0" dirty="0"/>
              <a:t>Securing data, not just the surrounding systems, is becoming a standard and it’s being enforced by regulation like the GDPR and ISO 27001&amp;2</a:t>
            </a:r>
            <a:endParaRPr lang="en-US" dirty="0"/>
          </a:p>
        </p:txBody>
      </p:sp>
    </p:spTree>
    <p:extLst>
      <p:ext uri="{BB962C8B-B14F-4D97-AF65-F5344CB8AC3E}">
        <p14:creationId xmlns:p14="http://schemas.microsoft.com/office/powerpoint/2010/main" val="2294201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Cover Animated">
    <p:spTree>
      <p:nvGrpSpPr>
        <p:cNvPr id="1" name=""/>
        <p:cNvGrpSpPr/>
        <p:nvPr/>
      </p:nvGrpSpPr>
      <p:grpSpPr>
        <a:xfrm>
          <a:off x="0" y="0"/>
          <a:ext cx="0" cy="0"/>
          <a:chOff x="0" y="0"/>
          <a:chExt cx="0" cy="0"/>
        </a:xfrm>
      </p:grpSpPr>
      <p:pic>
        <p:nvPicPr>
          <p:cNvPr id="3" name="Kaleidoscope_blue.mp4">
            <a:hlinkClick r:id="" action="ppaction://media"/>
            <a:extLst>
              <a:ext uri="{FF2B5EF4-FFF2-40B4-BE49-F238E27FC236}">
                <a16:creationId xmlns:a16="http://schemas.microsoft.com/office/drawing/2014/main" id="{A78243AA-A47E-AA47-B163-74B287BD2C4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4" name="Title 9"/>
          <p:cNvSpPr>
            <a:spLocks noGrp="1"/>
          </p:cNvSpPr>
          <p:nvPr>
            <p:ph type="title" hasCustomPrompt="1"/>
          </p:nvPr>
        </p:nvSpPr>
        <p:spPr>
          <a:xfrm>
            <a:off x="2819400" y="2266950"/>
            <a:ext cx="3505200" cy="375206"/>
          </a:xfrm>
          <a:prstGeom prst="rect">
            <a:avLst/>
          </a:prstGeom>
        </p:spPr>
        <p:txBody>
          <a:bodyPr lIns="0" tIns="0" rIns="0" bIns="0" anchor="ctr" anchorCtr="0"/>
          <a:lstStyle>
            <a:lvl1pPr algn="ctr">
              <a:defRPr sz="1800">
                <a:solidFill>
                  <a:schemeClr val="bg1"/>
                </a:solidFill>
              </a:defRPr>
            </a:lvl1pPr>
          </a:lstStyle>
          <a:p>
            <a:r>
              <a:rPr lang="en-US" dirty="0"/>
              <a:t>Master Title</a:t>
            </a:r>
          </a:p>
        </p:txBody>
      </p:sp>
      <p:sp>
        <p:nvSpPr>
          <p:cNvPr id="5" name="Text Placeholder 10">
            <a:extLst>
              <a:ext uri="{FF2B5EF4-FFF2-40B4-BE49-F238E27FC236}">
                <a16:creationId xmlns:a16="http://schemas.microsoft.com/office/drawing/2014/main" id="{24FD8C76-7BE9-D34D-87AE-02ECB385075B}"/>
              </a:ext>
            </a:extLst>
          </p:cNvPr>
          <p:cNvSpPr>
            <a:spLocks noGrp="1"/>
          </p:cNvSpPr>
          <p:nvPr>
            <p:ph type="body" sz="quarter" idx="10" hasCustomPrompt="1"/>
          </p:nvPr>
        </p:nvSpPr>
        <p:spPr>
          <a:xfrm>
            <a:off x="2830286" y="2724150"/>
            <a:ext cx="3474720" cy="228599"/>
          </a:xfrm>
          <a:prstGeom prst="rect">
            <a:avLst/>
          </a:prstGeom>
        </p:spPr>
        <p:txBody>
          <a:bodyPr lIns="0" tIns="0" rIns="0" bIns="0" anchor="ctr" anchorCtr="0"/>
          <a:lstStyle>
            <a:lvl1pPr marL="0" indent="0" algn="ctr">
              <a:buFontTx/>
              <a:buNone/>
              <a:defRPr sz="1200">
                <a:solidFill>
                  <a:schemeClr val="bg1"/>
                </a:solidFill>
                <a:latin typeface="Century Gothic" panose="020B0502020202020204" pitchFamily="34" charset="0"/>
              </a:defRPr>
            </a:lvl1pPr>
          </a:lstStyle>
          <a:p>
            <a:r>
              <a:rPr lang="en-US" dirty="0"/>
              <a:t>Master subtitle</a:t>
            </a:r>
          </a:p>
        </p:txBody>
      </p:sp>
      <p:sp>
        <p:nvSpPr>
          <p:cNvPr id="6" name="Rectangle 5">
            <a:extLst>
              <a:ext uri="{FF2B5EF4-FFF2-40B4-BE49-F238E27FC236}">
                <a16:creationId xmlns:a16="http://schemas.microsoft.com/office/drawing/2014/main" id="{35F0EF55-681A-3D46-BDE2-654D5405E435}"/>
              </a:ext>
            </a:extLst>
          </p:cNvPr>
          <p:cNvSpPr txBox="1">
            <a:spLocks noChangeArrowheads="1"/>
          </p:cNvSpPr>
          <p:nvPr userDrawn="1"/>
        </p:nvSpPr>
        <p:spPr bwMode="auto">
          <a:xfrm>
            <a:off x="457200" y="895350"/>
            <a:ext cx="2590800" cy="307777"/>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lvl1pPr algn="l" defTabSz="820738" rtl="0" eaLnBrk="0" fontAlgn="base" hangingPunct="0">
              <a:lnSpc>
                <a:spcPct val="90000"/>
              </a:lnSpc>
              <a:spcBef>
                <a:spcPct val="0"/>
              </a:spcBef>
              <a:spcAft>
                <a:spcPct val="0"/>
              </a:spcAft>
              <a:defRPr sz="3200" b="1">
                <a:solidFill>
                  <a:schemeClr val="bg1"/>
                </a:solidFill>
                <a:latin typeface="+mj-lt"/>
                <a:ea typeface="+mj-ea"/>
                <a:cs typeface="+mj-cs"/>
              </a:defRPr>
            </a:lvl1pPr>
            <a:lvl2pPr algn="l" rtl="0" eaLnBrk="0" fontAlgn="base" hangingPunct="0">
              <a:lnSpc>
                <a:spcPct val="90000"/>
              </a:lnSpc>
              <a:spcBef>
                <a:spcPct val="0"/>
              </a:spcBef>
              <a:spcAft>
                <a:spcPct val="0"/>
              </a:spcAft>
              <a:defRPr sz="2400">
                <a:solidFill>
                  <a:schemeClr val="bg1"/>
                </a:solidFill>
                <a:latin typeface="Arial" charset="0"/>
              </a:defRPr>
            </a:lvl2pPr>
            <a:lvl3pPr algn="l" rtl="0" eaLnBrk="0" fontAlgn="base" hangingPunct="0">
              <a:lnSpc>
                <a:spcPct val="90000"/>
              </a:lnSpc>
              <a:spcBef>
                <a:spcPct val="0"/>
              </a:spcBef>
              <a:spcAft>
                <a:spcPct val="0"/>
              </a:spcAft>
              <a:defRPr sz="2400">
                <a:solidFill>
                  <a:schemeClr val="bg1"/>
                </a:solidFill>
                <a:latin typeface="Arial" charset="0"/>
              </a:defRPr>
            </a:lvl3pPr>
            <a:lvl4pPr algn="l" rtl="0" eaLnBrk="0" fontAlgn="base" hangingPunct="0">
              <a:lnSpc>
                <a:spcPct val="90000"/>
              </a:lnSpc>
              <a:spcBef>
                <a:spcPct val="0"/>
              </a:spcBef>
              <a:spcAft>
                <a:spcPct val="0"/>
              </a:spcAft>
              <a:defRPr sz="2400">
                <a:solidFill>
                  <a:schemeClr val="bg1"/>
                </a:solidFill>
                <a:latin typeface="Arial" charset="0"/>
              </a:defRPr>
            </a:lvl4pPr>
            <a:lvl5pPr algn="l" rtl="0" eaLnBrk="0" fontAlgn="base" hangingPunct="0">
              <a:lnSpc>
                <a:spcPct val="90000"/>
              </a:lnSpc>
              <a:spcBef>
                <a:spcPct val="0"/>
              </a:spcBef>
              <a:spcAft>
                <a:spcPct val="0"/>
              </a:spcAft>
              <a:defRPr sz="2400">
                <a:solidFill>
                  <a:schemeClr val="bg1"/>
                </a:solidFill>
                <a:latin typeface="Arial" charset="0"/>
              </a:defRPr>
            </a:lvl5pPr>
            <a:lvl6pPr marL="457200" algn="l" rtl="0" eaLnBrk="0" fontAlgn="base" hangingPunct="0">
              <a:lnSpc>
                <a:spcPct val="90000"/>
              </a:lnSpc>
              <a:spcBef>
                <a:spcPct val="0"/>
              </a:spcBef>
              <a:spcAft>
                <a:spcPct val="0"/>
              </a:spcAft>
              <a:defRPr sz="2400" b="1">
                <a:solidFill>
                  <a:schemeClr val="bg1"/>
                </a:solidFill>
                <a:latin typeface="Arial" charset="0"/>
              </a:defRPr>
            </a:lvl6pPr>
            <a:lvl7pPr marL="914400" algn="l" rtl="0" eaLnBrk="0" fontAlgn="base" hangingPunct="0">
              <a:lnSpc>
                <a:spcPct val="90000"/>
              </a:lnSpc>
              <a:spcBef>
                <a:spcPct val="0"/>
              </a:spcBef>
              <a:spcAft>
                <a:spcPct val="0"/>
              </a:spcAft>
              <a:defRPr sz="2400" b="1">
                <a:solidFill>
                  <a:schemeClr val="bg1"/>
                </a:solidFill>
                <a:latin typeface="Arial" charset="0"/>
              </a:defRPr>
            </a:lvl7pPr>
            <a:lvl8pPr marL="1371600" algn="l" rtl="0" eaLnBrk="0" fontAlgn="base" hangingPunct="0">
              <a:lnSpc>
                <a:spcPct val="90000"/>
              </a:lnSpc>
              <a:spcBef>
                <a:spcPct val="0"/>
              </a:spcBef>
              <a:spcAft>
                <a:spcPct val="0"/>
              </a:spcAft>
              <a:defRPr sz="2400" b="1">
                <a:solidFill>
                  <a:schemeClr val="bg1"/>
                </a:solidFill>
                <a:latin typeface="Arial" charset="0"/>
              </a:defRPr>
            </a:lvl8pPr>
            <a:lvl9pPr marL="1828800" algn="l" rtl="0" eaLnBrk="0" fontAlgn="base" hangingPunct="0">
              <a:lnSpc>
                <a:spcPct val="90000"/>
              </a:lnSpc>
              <a:spcBef>
                <a:spcPct val="0"/>
              </a:spcBef>
              <a:spcAft>
                <a:spcPct val="0"/>
              </a:spcAft>
              <a:defRPr sz="2400" b="1">
                <a:solidFill>
                  <a:schemeClr val="bg1"/>
                </a:solidFill>
                <a:latin typeface="Arial" charset="0"/>
              </a:defRPr>
            </a:lvl9pPr>
          </a:lstStyle>
          <a:p>
            <a:pPr algn="l">
              <a:lnSpc>
                <a:spcPct val="100000"/>
              </a:lnSpc>
            </a:pPr>
            <a:r>
              <a:rPr lang="en-US" sz="1000" b="0" kern="0" dirty="0">
                <a:solidFill>
                  <a:schemeClr val="bg1"/>
                </a:solidFill>
                <a:ea typeface="Century Gothic"/>
                <a:cs typeface="Century Gothic"/>
              </a:rPr>
              <a:t>Fighting a different battle than conventional cybersecurity companies</a:t>
            </a:r>
          </a:p>
        </p:txBody>
      </p:sp>
      <p:sp>
        <p:nvSpPr>
          <p:cNvPr id="9" name="Rectangle 8">
            <a:extLst>
              <a:ext uri="{FF2B5EF4-FFF2-40B4-BE49-F238E27FC236}">
                <a16:creationId xmlns:a16="http://schemas.microsoft.com/office/drawing/2014/main" id="{FB4D3187-CC92-744A-997D-319833F959A1}"/>
              </a:ext>
            </a:extLst>
          </p:cNvPr>
          <p:cNvSpPr/>
          <p:nvPr userDrawn="1"/>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Verdana" pitchFamily="34" charset="0"/>
                <a:ea typeface="Verdana" pitchFamily="34" charset="0"/>
                <a:cs typeface="Verdana" pitchFamily="34" charset="0"/>
              </a:rPr>
              <a:t>VARONIS SYSTEMS. PROPRIETARY &amp; CONFIDENTIAL.</a:t>
            </a:r>
          </a:p>
        </p:txBody>
      </p:sp>
      <p:pic>
        <p:nvPicPr>
          <p:cNvPr id="10" name="Picture 9">
            <a:extLst>
              <a:ext uri="{FF2B5EF4-FFF2-40B4-BE49-F238E27FC236}">
                <a16:creationId xmlns:a16="http://schemas.microsoft.com/office/drawing/2014/main" id="{C309FE2F-2506-6A48-8A33-9D12207E50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57200" y="457664"/>
            <a:ext cx="1600200" cy="2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1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Bg Header Blank">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6689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Bg Quote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7DF7C7-957A-7847-A651-740C06131A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 Placeholder 13"/>
          <p:cNvSpPr>
            <a:spLocks noGrp="1"/>
          </p:cNvSpPr>
          <p:nvPr>
            <p:ph type="body" sz="quarter" idx="12" hasCustomPrompt="1"/>
          </p:nvPr>
        </p:nvSpPr>
        <p:spPr>
          <a:xfrm>
            <a:off x="5257800" y="3562350"/>
            <a:ext cx="3886200" cy="1581150"/>
          </a:xfrm>
          <a:prstGeom prst="rect">
            <a:avLst/>
          </a:prstGeom>
          <a:noFill/>
        </p:spPr>
        <p:txBody>
          <a:bodyPr vert="horz" lIns="457200" rIns="457200" anchor="ctr"/>
          <a:lstStyle>
            <a:lvl1pPr marL="0" indent="0" algn="r">
              <a:buNone/>
              <a:defRPr sz="1200" baseline="0">
                <a:solidFill>
                  <a:srgbClr val="1B95A9"/>
                </a:solidFill>
                <a:latin typeface="Century Gothic"/>
                <a:cs typeface="Century Gothic"/>
              </a:defRPr>
            </a:lvl1pPr>
          </a:lstStyle>
          <a:p>
            <a:pPr lvl="0"/>
            <a:r>
              <a:rPr lang="en-US" dirty="0"/>
              <a:t>— Insert Name Here</a:t>
            </a:r>
          </a:p>
        </p:txBody>
      </p:sp>
      <p:sp>
        <p:nvSpPr>
          <p:cNvPr id="9" name="TextBox 8"/>
          <p:cNvSpPr txBox="1"/>
          <p:nvPr userDrawn="1"/>
        </p:nvSpPr>
        <p:spPr>
          <a:xfrm>
            <a:off x="5334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10" name="TextBox 9"/>
          <p:cNvSpPr txBox="1"/>
          <p:nvPr userDrawn="1"/>
        </p:nvSpPr>
        <p:spPr>
          <a:xfrm>
            <a:off x="41910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12" name="Text Placeholder 11"/>
          <p:cNvSpPr>
            <a:spLocks noGrp="1"/>
          </p:cNvSpPr>
          <p:nvPr>
            <p:ph type="body" sz="quarter" idx="11" hasCustomPrompt="1"/>
          </p:nvPr>
        </p:nvSpPr>
        <p:spPr>
          <a:xfrm>
            <a:off x="1066800" y="971550"/>
            <a:ext cx="3124200" cy="2971800"/>
          </a:xfrm>
          <a:prstGeom prst="rect">
            <a:avLst/>
          </a:prstGeom>
        </p:spPr>
        <p:txBody>
          <a:bodyPr vert="horz" anchor="ctr"/>
          <a:lstStyle>
            <a:lvl1pPr marL="0" indent="0">
              <a:buNone/>
              <a:defRPr sz="2000" baseline="0">
                <a:solidFill>
                  <a:srgbClr val="212434"/>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3087400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g Quote Cent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9A9BD-99DA-0B4B-8311-CB2E00E1C8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p:cNvSpPr txBox="1"/>
          <p:nvPr userDrawn="1"/>
        </p:nvSpPr>
        <p:spPr>
          <a:xfrm>
            <a:off x="10668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5" name="TextBox 4"/>
          <p:cNvSpPr txBox="1"/>
          <p:nvPr userDrawn="1"/>
        </p:nvSpPr>
        <p:spPr>
          <a:xfrm>
            <a:off x="7315200" y="30289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4" name="Text Placeholder 13"/>
          <p:cNvSpPr>
            <a:spLocks noGrp="1"/>
          </p:cNvSpPr>
          <p:nvPr>
            <p:ph type="body" sz="quarter" idx="12" hasCustomPrompt="1"/>
          </p:nvPr>
        </p:nvSpPr>
        <p:spPr>
          <a:xfrm>
            <a:off x="1600200" y="3562350"/>
            <a:ext cx="5715000" cy="1581150"/>
          </a:xfrm>
          <a:prstGeom prst="rect">
            <a:avLst/>
          </a:prstGeom>
          <a:noFill/>
        </p:spPr>
        <p:txBody>
          <a:bodyPr vert="horz" lIns="457200" rIns="457200" anchor="ctr"/>
          <a:lstStyle>
            <a:lvl1pPr marL="0" indent="0" algn="ctr">
              <a:buNone/>
              <a:defRPr sz="1200" baseline="0">
                <a:solidFill>
                  <a:srgbClr val="1B95A9"/>
                </a:solidFill>
                <a:latin typeface="Century Gothic"/>
                <a:cs typeface="Century Gothic"/>
              </a:defRPr>
            </a:lvl1pPr>
          </a:lstStyle>
          <a:p>
            <a:pPr lvl="0"/>
            <a:r>
              <a:rPr lang="en-US" dirty="0"/>
              <a:t>— Insert Name Here</a:t>
            </a:r>
          </a:p>
        </p:txBody>
      </p:sp>
      <p:sp>
        <p:nvSpPr>
          <p:cNvPr id="6" name="Text Placeholder 11"/>
          <p:cNvSpPr>
            <a:spLocks noGrp="1"/>
          </p:cNvSpPr>
          <p:nvPr>
            <p:ph type="body" sz="quarter" idx="11" hasCustomPrompt="1"/>
          </p:nvPr>
        </p:nvSpPr>
        <p:spPr>
          <a:xfrm>
            <a:off x="1600200" y="971550"/>
            <a:ext cx="5715000" cy="2590800"/>
          </a:xfrm>
          <a:prstGeom prst="rect">
            <a:avLst/>
          </a:prstGeom>
        </p:spPr>
        <p:txBody>
          <a:bodyPr vert="horz" anchor="ctr"/>
          <a:lstStyle>
            <a:lvl1pPr marL="0" indent="0" algn="ctr">
              <a:buNone/>
              <a:defRPr sz="2000" baseline="0">
                <a:solidFill>
                  <a:srgbClr val="212434"/>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219397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Bg Quot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461FD-0A3D-D842-811D-A682978BEA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 Placeholder 13"/>
          <p:cNvSpPr>
            <a:spLocks noGrp="1"/>
          </p:cNvSpPr>
          <p:nvPr>
            <p:ph type="body" sz="quarter" idx="12" hasCustomPrompt="1"/>
          </p:nvPr>
        </p:nvSpPr>
        <p:spPr>
          <a:xfrm>
            <a:off x="0" y="3562350"/>
            <a:ext cx="3886200" cy="1581150"/>
          </a:xfrm>
          <a:prstGeom prst="rect">
            <a:avLst/>
          </a:prstGeom>
          <a:noFill/>
        </p:spPr>
        <p:txBody>
          <a:bodyPr vert="horz" lIns="457200" rIns="457200" anchor="ctr"/>
          <a:lstStyle>
            <a:lvl1pPr marL="0" indent="0" algn="l">
              <a:buNone/>
              <a:defRPr sz="1200" baseline="0">
                <a:solidFill>
                  <a:srgbClr val="1B95A9"/>
                </a:solidFill>
                <a:latin typeface="Century Gothic"/>
                <a:cs typeface="Century Gothic"/>
              </a:defRPr>
            </a:lvl1pPr>
          </a:lstStyle>
          <a:p>
            <a:pPr lvl="0"/>
            <a:r>
              <a:rPr lang="en-US" dirty="0"/>
              <a:t>— Insert Name Here</a:t>
            </a:r>
          </a:p>
        </p:txBody>
      </p:sp>
      <p:sp>
        <p:nvSpPr>
          <p:cNvPr id="5" name="TextBox 4"/>
          <p:cNvSpPr txBox="1"/>
          <p:nvPr userDrawn="1"/>
        </p:nvSpPr>
        <p:spPr>
          <a:xfrm>
            <a:off x="44958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6" name="TextBox 5"/>
          <p:cNvSpPr txBox="1"/>
          <p:nvPr userDrawn="1"/>
        </p:nvSpPr>
        <p:spPr>
          <a:xfrm>
            <a:off x="81534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7" name="Text Placeholder 11"/>
          <p:cNvSpPr>
            <a:spLocks noGrp="1"/>
          </p:cNvSpPr>
          <p:nvPr>
            <p:ph type="body" sz="quarter" idx="11" hasCustomPrompt="1"/>
          </p:nvPr>
        </p:nvSpPr>
        <p:spPr>
          <a:xfrm>
            <a:off x="5029200" y="971550"/>
            <a:ext cx="3124200" cy="2971800"/>
          </a:xfrm>
          <a:prstGeom prst="rect">
            <a:avLst/>
          </a:prstGeom>
        </p:spPr>
        <p:txBody>
          <a:bodyPr vert="horz" anchor="ctr"/>
          <a:lstStyle>
            <a:lvl1pPr marL="0" indent="0">
              <a:buNone/>
              <a:defRPr sz="2000" baseline="0">
                <a:solidFill>
                  <a:srgbClr val="212434"/>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2931485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g Quote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196398-B44F-7147-BD1B-7C6DC8855D1A}"/>
              </a:ext>
            </a:extLst>
          </p:cNvPr>
          <p:cNvSpPr/>
          <p:nvPr userDrawn="1"/>
        </p:nvSpPr>
        <p:spPr>
          <a:xfrm>
            <a:off x="5257800" y="0"/>
            <a:ext cx="3886200" cy="5143500"/>
          </a:xfrm>
          <a:prstGeom prst="rect">
            <a:avLst/>
          </a:prstGeom>
          <a:pattFill prst="smCheck">
            <a:fgClr>
              <a:schemeClr val="bg1">
                <a:lumMod val="9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 name="TextBox 3">
            <a:extLst>
              <a:ext uri="{FF2B5EF4-FFF2-40B4-BE49-F238E27FC236}">
                <a16:creationId xmlns:a16="http://schemas.microsoft.com/office/drawing/2014/main" id="{349C4F43-8FCF-0C40-8286-5A99061411B2}"/>
              </a:ext>
            </a:extLst>
          </p:cNvPr>
          <p:cNvSpPr txBox="1"/>
          <p:nvPr userDrawn="1"/>
        </p:nvSpPr>
        <p:spPr>
          <a:xfrm>
            <a:off x="54102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5" name="TextBox 4">
            <a:extLst>
              <a:ext uri="{FF2B5EF4-FFF2-40B4-BE49-F238E27FC236}">
                <a16:creationId xmlns:a16="http://schemas.microsoft.com/office/drawing/2014/main" id="{D5E0236A-4443-8D47-A2A7-E86C310C0D45}"/>
              </a:ext>
            </a:extLst>
          </p:cNvPr>
          <p:cNvSpPr txBox="1"/>
          <p:nvPr userDrawn="1"/>
        </p:nvSpPr>
        <p:spPr>
          <a:xfrm>
            <a:off x="83820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6" name="Text Placeholder 11">
            <a:extLst>
              <a:ext uri="{FF2B5EF4-FFF2-40B4-BE49-F238E27FC236}">
                <a16:creationId xmlns:a16="http://schemas.microsoft.com/office/drawing/2014/main" id="{E7457B59-D365-EF4C-A338-39350C02251A}"/>
              </a:ext>
            </a:extLst>
          </p:cNvPr>
          <p:cNvSpPr>
            <a:spLocks noGrp="1"/>
          </p:cNvSpPr>
          <p:nvPr>
            <p:ph type="body" sz="quarter" idx="11" hasCustomPrompt="1"/>
          </p:nvPr>
        </p:nvSpPr>
        <p:spPr>
          <a:xfrm>
            <a:off x="5943600" y="971550"/>
            <a:ext cx="2514600" cy="2971800"/>
          </a:xfrm>
          <a:prstGeom prst="rect">
            <a:avLst/>
          </a:prstGeom>
        </p:spPr>
        <p:txBody>
          <a:bodyPr vert="horz" anchor="ctr"/>
          <a:lstStyle>
            <a:lvl1pPr marL="0" indent="0">
              <a:buNone/>
              <a:defRPr sz="2000" baseline="0">
                <a:solidFill>
                  <a:srgbClr val="212434"/>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3450956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Bg Blank w Header">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5A5751"/>
                </a:solidFill>
                <a:latin typeface="Century Gothic"/>
                <a:cs typeface="Century Gothic"/>
              </a:defRPr>
            </a:lvl1pPr>
          </a:lstStyle>
          <a:p>
            <a:r>
              <a:rPr lang="en-US" dirty="0"/>
              <a:t>Click To Edit Master Title Style</a:t>
            </a: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05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Bg Blank">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978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Bg Center Caption Only with Graphic">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7787" y="5334"/>
            <a:ext cx="3116213" cy="3129761"/>
          </a:xfrm>
          <a:prstGeom prst="rect">
            <a:avLst/>
          </a:prstGeom>
        </p:spPr>
      </p:pic>
      <p:sp>
        <p:nvSpPr>
          <p:cNvPr id="5" name="Text Placeholder 3"/>
          <p:cNvSpPr>
            <a:spLocks noGrp="1"/>
          </p:cNvSpPr>
          <p:nvPr>
            <p:ph type="body" sz="quarter" idx="10" hasCustomPrompt="1"/>
          </p:nvPr>
        </p:nvSpPr>
        <p:spPr>
          <a:xfrm>
            <a:off x="990600" y="1276350"/>
            <a:ext cx="7315200" cy="2286000"/>
          </a:xfrm>
          <a:prstGeom prst="rect">
            <a:avLst/>
          </a:prstGeom>
        </p:spPr>
        <p:txBody>
          <a:bodyPr vert="horz" anchor="ctr"/>
          <a:lstStyle>
            <a:lvl1pPr marL="0" indent="0" algn="ctr">
              <a:lnSpc>
                <a:spcPct val="100000"/>
              </a:lnSpc>
              <a:buFontTx/>
              <a:buNone/>
              <a:defRPr sz="4000">
                <a:solidFill>
                  <a:srgbClr val="212434"/>
                </a:solidFill>
                <a:latin typeface="Century Gothic"/>
                <a:cs typeface="Century Gothic"/>
              </a:defRPr>
            </a:lvl1pPr>
            <a:lvl2pPr marL="457200" indent="0" algn="ctr">
              <a:buFontTx/>
              <a:buNone/>
              <a:defRPr sz="2000">
                <a:solidFill>
                  <a:srgbClr val="FFFFFF"/>
                </a:solidFill>
              </a:defRPr>
            </a:lvl2pPr>
            <a:lvl3pPr marL="914400" indent="0" algn="ctr">
              <a:buFontTx/>
              <a:buNone/>
              <a:defRPr sz="2000">
                <a:solidFill>
                  <a:srgbClr val="FFFFFF"/>
                </a:solidFill>
              </a:defRPr>
            </a:lvl3pPr>
            <a:lvl4pPr marL="1371600" indent="0" algn="ctr">
              <a:buFontTx/>
              <a:buNone/>
              <a:defRPr sz="2000">
                <a:solidFill>
                  <a:srgbClr val="FFFFFF"/>
                </a:solidFill>
              </a:defRPr>
            </a:lvl4pPr>
            <a:lvl5pPr marL="1828800" indent="0" algn="ctr">
              <a:buFontTx/>
              <a:buNone/>
              <a:defRPr sz="2000">
                <a:solidFill>
                  <a:srgbClr val="FFFFFF"/>
                </a:solidFill>
              </a:defRPr>
            </a:lvl5pPr>
          </a:lstStyle>
          <a:p>
            <a:pPr lvl="0"/>
            <a:r>
              <a:rPr lang="en-US" dirty="0"/>
              <a:t>Edit Copy Here</a:t>
            </a:r>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187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Bg Center Caption Only">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990600" y="1276350"/>
            <a:ext cx="7315200" cy="2286000"/>
          </a:xfrm>
          <a:prstGeom prst="rect">
            <a:avLst/>
          </a:prstGeom>
        </p:spPr>
        <p:txBody>
          <a:bodyPr vert="horz" anchor="ctr"/>
          <a:lstStyle>
            <a:lvl1pPr marL="0" indent="0" algn="ctr">
              <a:lnSpc>
                <a:spcPct val="100000"/>
              </a:lnSpc>
              <a:buFontTx/>
              <a:buNone/>
              <a:defRPr sz="4000">
                <a:solidFill>
                  <a:srgbClr val="212434"/>
                </a:solidFill>
                <a:latin typeface="Century Gothic"/>
                <a:cs typeface="Century Gothic"/>
              </a:defRPr>
            </a:lvl1pPr>
            <a:lvl2pPr marL="457200" indent="0" algn="ctr">
              <a:buFontTx/>
              <a:buNone/>
              <a:defRPr sz="2000">
                <a:solidFill>
                  <a:srgbClr val="FFFFFF"/>
                </a:solidFill>
              </a:defRPr>
            </a:lvl2pPr>
            <a:lvl3pPr marL="914400" indent="0" algn="ctr">
              <a:buFontTx/>
              <a:buNone/>
              <a:defRPr sz="2000">
                <a:solidFill>
                  <a:srgbClr val="FFFFFF"/>
                </a:solidFill>
              </a:defRPr>
            </a:lvl3pPr>
            <a:lvl4pPr marL="1371600" indent="0" algn="ctr">
              <a:buFontTx/>
              <a:buNone/>
              <a:defRPr sz="2000">
                <a:solidFill>
                  <a:srgbClr val="FFFFFF"/>
                </a:solidFill>
              </a:defRPr>
            </a:lvl4pPr>
            <a:lvl5pPr marL="1828800" indent="0" algn="ctr">
              <a:buFontTx/>
              <a:buNone/>
              <a:defRPr sz="2000">
                <a:solidFill>
                  <a:srgbClr val="FFFFFF"/>
                </a:solidFill>
              </a:defRPr>
            </a:lvl5pPr>
          </a:lstStyle>
          <a:p>
            <a:pPr lvl="0"/>
            <a:r>
              <a:rPr lang="en-US" dirty="0"/>
              <a:t>Edit Copy Here</a:t>
            </a:r>
          </a:p>
        </p:txBody>
      </p:sp>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491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Bg Image with Centered Copy">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9144000" cy="5143500"/>
          </a:xfrm>
          <a:prstGeom prst="rect">
            <a:avLst/>
          </a:prstGeom>
          <a:noFill/>
        </p:spPr>
        <p:txBody>
          <a:bodyPr anchor="ctr"/>
          <a:lstStyle>
            <a:lvl1pPr marL="0" indent="0" algn="ctr">
              <a:buNone/>
              <a:defRPr sz="1200">
                <a:solidFill>
                  <a:schemeClr val="bg1"/>
                </a:solidFill>
                <a:latin typeface="Century Gothic"/>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Picture</a:t>
            </a:r>
          </a:p>
        </p:txBody>
      </p:sp>
      <p:sp>
        <p:nvSpPr>
          <p:cNvPr id="4" name="Text Placeholder 34"/>
          <p:cNvSpPr>
            <a:spLocks noGrp="1"/>
          </p:cNvSpPr>
          <p:nvPr>
            <p:ph type="body" sz="quarter" idx="10" hasCustomPrompt="1"/>
          </p:nvPr>
        </p:nvSpPr>
        <p:spPr>
          <a:xfrm>
            <a:off x="0" y="3790950"/>
            <a:ext cx="9144000" cy="1352550"/>
          </a:xfrm>
          <a:prstGeom prst="rect">
            <a:avLst/>
          </a:prstGeom>
          <a:gradFill>
            <a:gsLst>
              <a:gs pos="100000">
                <a:schemeClr val="tx1"/>
              </a:gs>
              <a:gs pos="0">
                <a:schemeClr val="tx1">
                  <a:alpha val="0"/>
                </a:schemeClr>
              </a:gs>
            </a:gsLst>
            <a:lin ang="5400000" scaled="0"/>
          </a:gradFill>
        </p:spPr>
        <p:txBody>
          <a:bodyPr lIns="0" rIns="0" anchor="ctr"/>
          <a:lstStyle>
            <a:lvl1pPr marL="0" indent="0" algn="ctr">
              <a:buNone/>
              <a:defRPr sz="2000" baseline="0">
                <a:solidFill>
                  <a:schemeClr val="bg1"/>
                </a:solidFill>
                <a:latin typeface="Century Gothic"/>
              </a:defRPr>
            </a:lvl1pPr>
          </a:lstStyle>
          <a:p>
            <a:pPr lvl="0"/>
            <a:r>
              <a:rPr lang="en-US" dirty="0"/>
              <a:t>Click To Edit Title Here</a:t>
            </a:r>
          </a:p>
        </p:txBody>
      </p:sp>
    </p:spTree>
    <p:extLst>
      <p:ext uri="{BB962C8B-B14F-4D97-AF65-F5344CB8AC3E}">
        <p14:creationId xmlns:p14="http://schemas.microsoft.com/office/powerpoint/2010/main" val="196781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Cover Static">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284"/>
            <a:ext cx="9135875" cy="5138929"/>
          </a:xfrm>
          <a:prstGeom prst="rect">
            <a:avLst/>
          </a:prstGeom>
        </p:spPr>
      </p:pic>
      <p:sp>
        <p:nvSpPr>
          <p:cNvPr id="4" name="Title 9"/>
          <p:cNvSpPr>
            <a:spLocks noGrp="1"/>
          </p:cNvSpPr>
          <p:nvPr>
            <p:ph type="title" hasCustomPrompt="1"/>
          </p:nvPr>
        </p:nvSpPr>
        <p:spPr>
          <a:xfrm>
            <a:off x="2819400" y="2266950"/>
            <a:ext cx="3505200" cy="375206"/>
          </a:xfrm>
          <a:prstGeom prst="rect">
            <a:avLst/>
          </a:prstGeom>
        </p:spPr>
        <p:txBody>
          <a:bodyPr lIns="0" tIns="0" rIns="0" bIns="0" anchor="ctr" anchorCtr="0"/>
          <a:lstStyle>
            <a:lvl1pPr algn="ctr">
              <a:defRPr sz="1800">
                <a:solidFill>
                  <a:schemeClr val="bg1"/>
                </a:solidFill>
              </a:defRPr>
            </a:lvl1pPr>
          </a:lstStyle>
          <a:p>
            <a:r>
              <a:rPr lang="en-US" dirty="0"/>
              <a:t>Master Title</a:t>
            </a:r>
          </a:p>
        </p:txBody>
      </p:sp>
      <p:pic>
        <p:nvPicPr>
          <p:cNvPr id="8" name="Picture 7">
            <a:extLst>
              <a:ext uri="{FF2B5EF4-FFF2-40B4-BE49-F238E27FC236}">
                <a16:creationId xmlns:a16="http://schemas.microsoft.com/office/drawing/2014/main" id="{6BE63859-4691-0841-969B-54E950CC715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57200" y="457664"/>
            <a:ext cx="1600200" cy="2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 Placeholder 10">
            <a:extLst>
              <a:ext uri="{FF2B5EF4-FFF2-40B4-BE49-F238E27FC236}">
                <a16:creationId xmlns:a16="http://schemas.microsoft.com/office/drawing/2014/main" id="{24FD8C76-7BE9-D34D-87AE-02ECB385075B}"/>
              </a:ext>
            </a:extLst>
          </p:cNvPr>
          <p:cNvSpPr>
            <a:spLocks noGrp="1"/>
          </p:cNvSpPr>
          <p:nvPr>
            <p:ph type="body" sz="quarter" idx="10" hasCustomPrompt="1"/>
          </p:nvPr>
        </p:nvSpPr>
        <p:spPr>
          <a:xfrm>
            <a:off x="2830286" y="2724150"/>
            <a:ext cx="3474720" cy="228599"/>
          </a:xfrm>
          <a:prstGeom prst="rect">
            <a:avLst/>
          </a:prstGeom>
        </p:spPr>
        <p:txBody>
          <a:bodyPr lIns="0" tIns="0" rIns="0" bIns="0" anchor="ctr" anchorCtr="0"/>
          <a:lstStyle>
            <a:lvl1pPr marL="0" indent="0" algn="ctr">
              <a:buFontTx/>
              <a:buNone/>
              <a:defRPr sz="1200">
                <a:solidFill>
                  <a:schemeClr val="bg1"/>
                </a:solidFill>
                <a:latin typeface="Century Gothic" panose="020B0502020202020204" pitchFamily="34" charset="0"/>
              </a:defRPr>
            </a:lvl1pPr>
          </a:lstStyle>
          <a:p>
            <a:r>
              <a:rPr lang="en-US" dirty="0"/>
              <a:t>Master subtitle</a:t>
            </a:r>
          </a:p>
        </p:txBody>
      </p:sp>
      <p:sp>
        <p:nvSpPr>
          <p:cNvPr id="6" name="Rectangle 5">
            <a:extLst>
              <a:ext uri="{FF2B5EF4-FFF2-40B4-BE49-F238E27FC236}">
                <a16:creationId xmlns:a16="http://schemas.microsoft.com/office/drawing/2014/main" id="{35F0EF55-681A-3D46-BDE2-654D5405E435}"/>
              </a:ext>
            </a:extLst>
          </p:cNvPr>
          <p:cNvSpPr txBox="1">
            <a:spLocks noChangeArrowheads="1"/>
          </p:cNvSpPr>
          <p:nvPr userDrawn="1"/>
        </p:nvSpPr>
        <p:spPr bwMode="auto">
          <a:xfrm>
            <a:off x="457200" y="895350"/>
            <a:ext cx="2590800" cy="307777"/>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lvl1pPr algn="l" defTabSz="820738" rtl="0" eaLnBrk="0" fontAlgn="base" hangingPunct="0">
              <a:lnSpc>
                <a:spcPct val="90000"/>
              </a:lnSpc>
              <a:spcBef>
                <a:spcPct val="0"/>
              </a:spcBef>
              <a:spcAft>
                <a:spcPct val="0"/>
              </a:spcAft>
              <a:defRPr sz="3200" b="1">
                <a:solidFill>
                  <a:schemeClr val="bg1"/>
                </a:solidFill>
                <a:latin typeface="+mj-lt"/>
                <a:ea typeface="+mj-ea"/>
                <a:cs typeface="+mj-cs"/>
              </a:defRPr>
            </a:lvl1pPr>
            <a:lvl2pPr algn="l" rtl="0" eaLnBrk="0" fontAlgn="base" hangingPunct="0">
              <a:lnSpc>
                <a:spcPct val="90000"/>
              </a:lnSpc>
              <a:spcBef>
                <a:spcPct val="0"/>
              </a:spcBef>
              <a:spcAft>
                <a:spcPct val="0"/>
              </a:spcAft>
              <a:defRPr sz="2400">
                <a:solidFill>
                  <a:schemeClr val="bg1"/>
                </a:solidFill>
                <a:latin typeface="Arial" charset="0"/>
              </a:defRPr>
            </a:lvl2pPr>
            <a:lvl3pPr algn="l" rtl="0" eaLnBrk="0" fontAlgn="base" hangingPunct="0">
              <a:lnSpc>
                <a:spcPct val="90000"/>
              </a:lnSpc>
              <a:spcBef>
                <a:spcPct val="0"/>
              </a:spcBef>
              <a:spcAft>
                <a:spcPct val="0"/>
              </a:spcAft>
              <a:defRPr sz="2400">
                <a:solidFill>
                  <a:schemeClr val="bg1"/>
                </a:solidFill>
                <a:latin typeface="Arial" charset="0"/>
              </a:defRPr>
            </a:lvl3pPr>
            <a:lvl4pPr algn="l" rtl="0" eaLnBrk="0" fontAlgn="base" hangingPunct="0">
              <a:lnSpc>
                <a:spcPct val="90000"/>
              </a:lnSpc>
              <a:spcBef>
                <a:spcPct val="0"/>
              </a:spcBef>
              <a:spcAft>
                <a:spcPct val="0"/>
              </a:spcAft>
              <a:defRPr sz="2400">
                <a:solidFill>
                  <a:schemeClr val="bg1"/>
                </a:solidFill>
                <a:latin typeface="Arial" charset="0"/>
              </a:defRPr>
            </a:lvl4pPr>
            <a:lvl5pPr algn="l" rtl="0" eaLnBrk="0" fontAlgn="base" hangingPunct="0">
              <a:lnSpc>
                <a:spcPct val="90000"/>
              </a:lnSpc>
              <a:spcBef>
                <a:spcPct val="0"/>
              </a:spcBef>
              <a:spcAft>
                <a:spcPct val="0"/>
              </a:spcAft>
              <a:defRPr sz="2400">
                <a:solidFill>
                  <a:schemeClr val="bg1"/>
                </a:solidFill>
                <a:latin typeface="Arial" charset="0"/>
              </a:defRPr>
            </a:lvl5pPr>
            <a:lvl6pPr marL="457200" algn="l" rtl="0" eaLnBrk="0" fontAlgn="base" hangingPunct="0">
              <a:lnSpc>
                <a:spcPct val="90000"/>
              </a:lnSpc>
              <a:spcBef>
                <a:spcPct val="0"/>
              </a:spcBef>
              <a:spcAft>
                <a:spcPct val="0"/>
              </a:spcAft>
              <a:defRPr sz="2400" b="1">
                <a:solidFill>
                  <a:schemeClr val="bg1"/>
                </a:solidFill>
                <a:latin typeface="Arial" charset="0"/>
              </a:defRPr>
            </a:lvl6pPr>
            <a:lvl7pPr marL="914400" algn="l" rtl="0" eaLnBrk="0" fontAlgn="base" hangingPunct="0">
              <a:lnSpc>
                <a:spcPct val="90000"/>
              </a:lnSpc>
              <a:spcBef>
                <a:spcPct val="0"/>
              </a:spcBef>
              <a:spcAft>
                <a:spcPct val="0"/>
              </a:spcAft>
              <a:defRPr sz="2400" b="1">
                <a:solidFill>
                  <a:schemeClr val="bg1"/>
                </a:solidFill>
                <a:latin typeface="Arial" charset="0"/>
              </a:defRPr>
            </a:lvl7pPr>
            <a:lvl8pPr marL="1371600" algn="l" rtl="0" eaLnBrk="0" fontAlgn="base" hangingPunct="0">
              <a:lnSpc>
                <a:spcPct val="90000"/>
              </a:lnSpc>
              <a:spcBef>
                <a:spcPct val="0"/>
              </a:spcBef>
              <a:spcAft>
                <a:spcPct val="0"/>
              </a:spcAft>
              <a:defRPr sz="2400" b="1">
                <a:solidFill>
                  <a:schemeClr val="bg1"/>
                </a:solidFill>
                <a:latin typeface="Arial" charset="0"/>
              </a:defRPr>
            </a:lvl8pPr>
            <a:lvl9pPr marL="1828800" algn="l" rtl="0" eaLnBrk="0" fontAlgn="base" hangingPunct="0">
              <a:lnSpc>
                <a:spcPct val="90000"/>
              </a:lnSpc>
              <a:spcBef>
                <a:spcPct val="0"/>
              </a:spcBef>
              <a:spcAft>
                <a:spcPct val="0"/>
              </a:spcAft>
              <a:defRPr sz="2400" b="1">
                <a:solidFill>
                  <a:schemeClr val="bg1"/>
                </a:solidFill>
                <a:latin typeface="Arial" charset="0"/>
              </a:defRPr>
            </a:lvl9pPr>
          </a:lstStyle>
          <a:p>
            <a:pPr algn="l">
              <a:lnSpc>
                <a:spcPct val="100000"/>
              </a:lnSpc>
            </a:pPr>
            <a:r>
              <a:rPr lang="en-US" sz="1000" b="0" kern="0" dirty="0">
                <a:solidFill>
                  <a:schemeClr val="bg1"/>
                </a:solidFill>
                <a:ea typeface="Century Gothic"/>
                <a:cs typeface="Century Gothic"/>
              </a:rPr>
              <a:t>Our mission is</a:t>
            </a:r>
            <a:r>
              <a:rPr lang="en-US" sz="1000" b="0" kern="0" baseline="0" dirty="0">
                <a:solidFill>
                  <a:schemeClr val="bg1"/>
                </a:solidFill>
                <a:ea typeface="Century Gothic"/>
                <a:cs typeface="Century Gothic"/>
              </a:rPr>
              <a:t> to protect data from insider </a:t>
            </a:r>
          </a:p>
          <a:p>
            <a:pPr algn="l">
              <a:lnSpc>
                <a:spcPct val="100000"/>
              </a:lnSpc>
            </a:pPr>
            <a:r>
              <a:rPr lang="en-US" sz="1000" b="0" kern="0" baseline="0" dirty="0">
                <a:solidFill>
                  <a:schemeClr val="bg1"/>
                </a:solidFill>
                <a:ea typeface="Century Gothic"/>
                <a:cs typeface="Century Gothic"/>
              </a:rPr>
              <a:t>threats and cyberattacks. </a:t>
            </a:r>
            <a:endParaRPr lang="en-US" sz="1000" b="0" kern="0" dirty="0">
              <a:solidFill>
                <a:schemeClr val="bg1"/>
              </a:solidFill>
              <a:ea typeface="Century Gothic"/>
              <a:cs typeface="Century Gothic"/>
            </a:endParaRPr>
          </a:p>
        </p:txBody>
      </p:sp>
    </p:spTree>
    <p:extLst>
      <p:ext uri="{BB962C8B-B14F-4D97-AF65-F5344CB8AC3E}">
        <p14:creationId xmlns:p14="http://schemas.microsoft.com/office/powerpoint/2010/main" val="2677835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Bg Grid">
    <p:spTree>
      <p:nvGrpSpPr>
        <p:cNvPr id="1" name=""/>
        <p:cNvGrpSpPr/>
        <p:nvPr/>
      </p:nvGrpSpPr>
      <p:grpSpPr>
        <a:xfrm>
          <a:off x="0" y="0"/>
          <a:ext cx="0" cy="0"/>
          <a:chOff x="0" y="0"/>
          <a:chExt cx="0" cy="0"/>
        </a:xfrm>
      </p:grpSpPr>
      <p:cxnSp>
        <p:nvCxnSpPr>
          <p:cNvPr id="5" name="Straight Connector 4"/>
          <p:cNvCxnSpPr/>
          <p:nvPr userDrawn="1"/>
        </p:nvCxnSpPr>
        <p:spPr>
          <a:xfrm>
            <a:off x="2286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572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858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81" y="2495550"/>
            <a:ext cx="9144081" cy="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3883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k_1 Column Blank">
    <p:spTree>
      <p:nvGrpSpPr>
        <p:cNvPr id="1" name=""/>
        <p:cNvGrpSpPr/>
        <p:nvPr/>
      </p:nvGrpSpPr>
      <p:grpSpPr>
        <a:xfrm>
          <a:off x="0" y="0"/>
          <a:ext cx="0" cy="0"/>
          <a:chOff x="0" y="0"/>
          <a:chExt cx="0" cy="0"/>
        </a:xfrm>
      </p:grpSpPr>
      <p:sp>
        <p:nvSpPr>
          <p:cNvPr id="5" name="Content Placeholder 6"/>
          <p:cNvSpPr>
            <a:spLocks noGrp="1"/>
          </p:cNvSpPr>
          <p:nvPr>
            <p:ph sz="quarter" idx="12"/>
          </p:nvPr>
        </p:nvSpPr>
        <p:spPr>
          <a:xfrm>
            <a:off x="342900" y="1200150"/>
            <a:ext cx="84582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FFFFFF"/>
                </a:solidFill>
              </a:defRPr>
            </a:lvl1pPr>
            <a:lvl2pPr marL="566928" indent="-301752">
              <a:lnSpc>
                <a:spcPct val="130000"/>
              </a:lnSpc>
              <a:spcBef>
                <a:spcPts val="0"/>
              </a:spcBef>
              <a:spcAft>
                <a:spcPts val="200"/>
              </a:spcAft>
              <a:buSzPct val="90000"/>
              <a:buFontTx/>
              <a:buBlip>
                <a:blip r:embed="rId3"/>
              </a:buBlip>
              <a:defRPr sz="1400" baseline="0">
                <a:solidFill>
                  <a:srgbClr val="FFFFFF"/>
                </a:solidFill>
              </a:defRPr>
            </a:lvl2pPr>
            <a:lvl3pPr marL="859536" indent="-292608">
              <a:lnSpc>
                <a:spcPct val="130000"/>
              </a:lnSpc>
              <a:spcBef>
                <a:spcPts val="0"/>
              </a:spcBef>
              <a:spcAft>
                <a:spcPts val="200"/>
              </a:spcAft>
              <a:buSzPct val="100000"/>
              <a:buFontTx/>
              <a:buBlip>
                <a:blip r:embed="rId2"/>
              </a:buBlip>
              <a:defRPr sz="1200">
                <a:solidFill>
                  <a:srgbClr val="FFFFFF"/>
                </a:solidFill>
              </a:defRPr>
            </a:lvl3pPr>
            <a:lvl4pPr marL="1143000" indent="-283464">
              <a:lnSpc>
                <a:spcPct val="130000"/>
              </a:lnSpc>
              <a:spcBef>
                <a:spcPts val="0"/>
              </a:spcBef>
              <a:spcAft>
                <a:spcPts val="200"/>
              </a:spcAft>
              <a:buSzPct val="100000"/>
              <a:buFontTx/>
              <a:buBlip>
                <a:blip r:embed="rId3"/>
              </a:buBlip>
              <a:defRPr sz="1100">
                <a:solidFill>
                  <a:srgbClr val="FFFFFF"/>
                </a:solidFill>
              </a:defRPr>
            </a:lvl4pPr>
            <a:lvl5pPr marL="1426464" indent="-283464">
              <a:lnSpc>
                <a:spcPct val="130000"/>
              </a:lnSpc>
              <a:spcBef>
                <a:spcPts val="0"/>
              </a:spcBef>
              <a:spcAft>
                <a:spcPts val="200"/>
              </a:spcAft>
              <a:buSzPct val="100000"/>
              <a:buFontTx/>
              <a:buBlip>
                <a:blip r:embed="rId2"/>
              </a:buBlip>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7702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k_2 Column ">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FFFFFF"/>
                </a:solidFill>
              </a:defRPr>
            </a:lvl1pPr>
          </a:lstStyle>
          <a:p>
            <a:r>
              <a:rPr lang="en-US" dirty="0"/>
              <a:t>Click To Edit Master Title Style</a:t>
            </a:r>
          </a:p>
        </p:txBody>
      </p:sp>
      <p:sp>
        <p:nvSpPr>
          <p:cNvPr id="7" name="Content Placeholder 6"/>
          <p:cNvSpPr>
            <a:spLocks noGrp="1"/>
          </p:cNvSpPr>
          <p:nvPr>
            <p:ph sz="quarter" idx="12"/>
          </p:nvPr>
        </p:nvSpPr>
        <p:spPr>
          <a:xfrm>
            <a:off x="342900"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FFFFFF"/>
                </a:solidFill>
              </a:defRPr>
            </a:lvl1pPr>
            <a:lvl2pPr marL="566928" indent="-301752">
              <a:lnSpc>
                <a:spcPct val="130000"/>
              </a:lnSpc>
              <a:spcBef>
                <a:spcPts val="0"/>
              </a:spcBef>
              <a:spcAft>
                <a:spcPts val="200"/>
              </a:spcAft>
              <a:buSzPct val="90000"/>
              <a:buFontTx/>
              <a:buBlip>
                <a:blip r:embed="rId3"/>
              </a:buBlip>
              <a:defRPr sz="1400" baseline="0">
                <a:solidFill>
                  <a:srgbClr val="FFFFFF"/>
                </a:solidFill>
              </a:defRPr>
            </a:lvl2pPr>
            <a:lvl3pPr marL="859536" indent="-292608">
              <a:lnSpc>
                <a:spcPct val="130000"/>
              </a:lnSpc>
              <a:spcBef>
                <a:spcPts val="0"/>
              </a:spcBef>
              <a:spcAft>
                <a:spcPts val="200"/>
              </a:spcAft>
              <a:buSzPct val="100000"/>
              <a:buFontTx/>
              <a:buBlip>
                <a:blip r:embed="rId2"/>
              </a:buBlip>
              <a:defRPr sz="1200">
                <a:solidFill>
                  <a:srgbClr val="FFFFFF"/>
                </a:solidFill>
              </a:defRPr>
            </a:lvl3pPr>
            <a:lvl4pPr marL="1143000" indent="-283464">
              <a:lnSpc>
                <a:spcPct val="130000"/>
              </a:lnSpc>
              <a:spcBef>
                <a:spcPts val="0"/>
              </a:spcBef>
              <a:spcAft>
                <a:spcPts val="200"/>
              </a:spcAft>
              <a:buSzPct val="100000"/>
              <a:buFontTx/>
              <a:buBlip>
                <a:blip r:embed="rId3"/>
              </a:buBlip>
              <a:defRPr sz="1100">
                <a:solidFill>
                  <a:srgbClr val="FFFFFF"/>
                </a:solidFill>
              </a:defRPr>
            </a:lvl4pPr>
            <a:lvl5pPr marL="1426464" indent="-283464">
              <a:lnSpc>
                <a:spcPct val="130000"/>
              </a:lnSpc>
              <a:spcBef>
                <a:spcPts val="0"/>
              </a:spcBef>
              <a:spcAft>
                <a:spcPts val="200"/>
              </a:spcAft>
              <a:buSzPct val="100000"/>
              <a:buFontTx/>
              <a:buBlip>
                <a:blip r:embed="rId2"/>
              </a:buBlip>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p:cNvSpPr>
            <a:spLocks noGrp="1"/>
          </p:cNvSpPr>
          <p:nvPr>
            <p:ph sz="quarter" idx="13"/>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FFFFFF"/>
                </a:solidFill>
              </a:defRPr>
            </a:lvl1pPr>
            <a:lvl2pPr marL="566928" indent="-301752">
              <a:lnSpc>
                <a:spcPct val="130000"/>
              </a:lnSpc>
              <a:spcBef>
                <a:spcPts val="0"/>
              </a:spcBef>
              <a:spcAft>
                <a:spcPts val="200"/>
              </a:spcAft>
              <a:buSzPct val="90000"/>
              <a:buFontTx/>
              <a:buBlip>
                <a:blip r:embed="rId3"/>
              </a:buBlip>
              <a:defRPr sz="1400" baseline="0">
                <a:solidFill>
                  <a:srgbClr val="FFFFFF"/>
                </a:solidFill>
              </a:defRPr>
            </a:lvl2pPr>
            <a:lvl3pPr marL="859536" indent="-292608">
              <a:lnSpc>
                <a:spcPct val="130000"/>
              </a:lnSpc>
              <a:spcBef>
                <a:spcPts val="0"/>
              </a:spcBef>
              <a:spcAft>
                <a:spcPts val="200"/>
              </a:spcAft>
              <a:buSzPct val="100000"/>
              <a:buFontTx/>
              <a:buBlip>
                <a:blip r:embed="rId2"/>
              </a:buBlip>
              <a:defRPr sz="1200">
                <a:solidFill>
                  <a:srgbClr val="FFFFFF"/>
                </a:solidFill>
              </a:defRPr>
            </a:lvl3pPr>
            <a:lvl4pPr marL="1143000" indent="-283464">
              <a:lnSpc>
                <a:spcPct val="130000"/>
              </a:lnSpc>
              <a:spcBef>
                <a:spcPts val="0"/>
              </a:spcBef>
              <a:spcAft>
                <a:spcPts val="200"/>
              </a:spcAft>
              <a:buSzPct val="100000"/>
              <a:buFontTx/>
              <a:buBlip>
                <a:blip r:embed="rId3"/>
              </a:buBlip>
              <a:defRPr sz="1100">
                <a:solidFill>
                  <a:srgbClr val="FFFFFF"/>
                </a:solidFill>
              </a:defRPr>
            </a:lvl4pPr>
            <a:lvl5pPr marL="1426464" indent="-283464">
              <a:lnSpc>
                <a:spcPct val="130000"/>
              </a:lnSpc>
              <a:spcBef>
                <a:spcPts val="0"/>
              </a:spcBef>
              <a:spcAft>
                <a:spcPts val="200"/>
              </a:spcAft>
              <a:buSzPct val="100000"/>
              <a:buFontTx/>
              <a:buBlip>
                <a:blip r:embed="rId2"/>
              </a:buBlip>
              <a:defRPr sz="10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581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k_1 Column Graphic">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FFFFFF"/>
                </a:solidFill>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7787" y="0"/>
            <a:ext cx="3116213" cy="3129761"/>
          </a:xfrm>
          <a:prstGeom prst="rect">
            <a:avLst/>
          </a:prstGeom>
        </p:spPr>
      </p:pic>
      <p:sp>
        <p:nvSpPr>
          <p:cNvPr id="5" name="Content Placeholder 6"/>
          <p:cNvSpPr>
            <a:spLocks noGrp="1"/>
          </p:cNvSpPr>
          <p:nvPr>
            <p:ph sz="quarter" idx="12"/>
          </p:nvPr>
        </p:nvSpPr>
        <p:spPr>
          <a:xfrm>
            <a:off x="342900" y="1200150"/>
            <a:ext cx="84582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FFFFFF"/>
                </a:solidFill>
              </a:defRPr>
            </a:lvl1pPr>
            <a:lvl2pPr marL="566928" indent="-301752">
              <a:lnSpc>
                <a:spcPct val="130000"/>
              </a:lnSpc>
              <a:spcBef>
                <a:spcPts val="0"/>
              </a:spcBef>
              <a:spcAft>
                <a:spcPts val="200"/>
              </a:spcAft>
              <a:buSzPct val="90000"/>
              <a:buFontTx/>
              <a:buBlip>
                <a:blip r:embed="rId4"/>
              </a:buBlip>
              <a:defRPr sz="1400" baseline="0">
                <a:solidFill>
                  <a:srgbClr val="FFFFFF"/>
                </a:solidFill>
              </a:defRPr>
            </a:lvl2pPr>
            <a:lvl3pPr marL="859536" indent="-292608">
              <a:lnSpc>
                <a:spcPct val="130000"/>
              </a:lnSpc>
              <a:spcBef>
                <a:spcPts val="0"/>
              </a:spcBef>
              <a:spcAft>
                <a:spcPts val="200"/>
              </a:spcAft>
              <a:buSzPct val="100000"/>
              <a:buFontTx/>
              <a:buBlip>
                <a:blip r:embed="rId3"/>
              </a:buBlip>
              <a:defRPr sz="1200">
                <a:solidFill>
                  <a:srgbClr val="FFFFFF"/>
                </a:solidFill>
              </a:defRPr>
            </a:lvl3pPr>
            <a:lvl4pPr marL="1143000" indent="-283464">
              <a:lnSpc>
                <a:spcPct val="130000"/>
              </a:lnSpc>
              <a:spcBef>
                <a:spcPts val="0"/>
              </a:spcBef>
              <a:spcAft>
                <a:spcPts val="200"/>
              </a:spcAft>
              <a:buSzPct val="100000"/>
              <a:buFontTx/>
              <a:buBlip>
                <a:blip r:embed="rId4"/>
              </a:buBlip>
              <a:defRPr sz="1100">
                <a:solidFill>
                  <a:srgbClr val="FFFFFF"/>
                </a:solidFill>
              </a:defRPr>
            </a:lvl4pPr>
            <a:lvl5pPr marL="1426464" indent="-283464">
              <a:lnSpc>
                <a:spcPct val="130000"/>
              </a:lnSpc>
              <a:spcBef>
                <a:spcPts val="0"/>
              </a:spcBef>
              <a:spcAft>
                <a:spcPts val="200"/>
              </a:spcAft>
              <a:buSzPct val="100000"/>
              <a:buFontTx/>
              <a:buBlip>
                <a:blip r:embed="rId3"/>
              </a:buBlip>
              <a:defRPr sz="10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209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k_2 Column Graphic">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FFFFFF"/>
                </a:solidFill>
              </a:defRPr>
            </a:lvl1pPr>
          </a:lstStyle>
          <a:p>
            <a:r>
              <a:rPr lang="en-US" dirty="0"/>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7787" y="0"/>
            <a:ext cx="3116213" cy="3129761"/>
          </a:xfrm>
          <a:prstGeom prst="rect">
            <a:avLst/>
          </a:prstGeom>
        </p:spPr>
      </p:pic>
      <p:sp>
        <p:nvSpPr>
          <p:cNvPr id="9" name="Content Placeholder 6"/>
          <p:cNvSpPr>
            <a:spLocks noGrp="1"/>
          </p:cNvSpPr>
          <p:nvPr>
            <p:ph sz="quarter" idx="12"/>
          </p:nvPr>
        </p:nvSpPr>
        <p:spPr>
          <a:xfrm>
            <a:off x="342900"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FFFFFF"/>
                </a:solidFill>
              </a:defRPr>
            </a:lvl1pPr>
            <a:lvl2pPr marL="566928" indent="-301752">
              <a:lnSpc>
                <a:spcPct val="130000"/>
              </a:lnSpc>
              <a:spcBef>
                <a:spcPts val="0"/>
              </a:spcBef>
              <a:spcAft>
                <a:spcPts val="200"/>
              </a:spcAft>
              <a:buSzPct val="90000"/>
              <a:buFontTx/>
              <a:buBlip>
                <a:blip r:embed="rId4"/>
              </a:buBlip>
              <a:defRPr sz="1400" baseline="0">
                <a:solidFill>
                  <a:srgbClr val="FFFFFF"/>
                </a:solidFill>
              </a:defRPr>
            </a:lvl2pPr>
            <a:lvl3pPr marL="859536" indent="-292608">
              <a:lnSpc>
                <a:spcPct val="130000"/>
              </a:lnSpc>
              <a:spcBef>
                <a:spcPts val="0"/>
              </a:spcBef>
              <a:spcAft>
                <a:spcPts val="200"/>
              </a:spcAft>
              <a:buSzPct val="100000"/>
              <a:buFontTx/>
              <a:buBlip>
                <a:blip r:embed="rId3"/>
              </a:buBlip>
              <a:defRPr sz="1200">
                <a:solidFill>
                  <a:srgbClr val="FFFFFF"/>
                </a:solidFill>
              </a:defRPr>
            </a:lvl3pPr>
            <a:lvl4pPr marL="1143000" indent="-283464">
              <a:lnSpc>
                <a:spcPct val="130000"/>
              </a:lnSpc>
              <a:spcBef>
                <a:spcPts val="0"/>
              </a:spcBef>
              <a:spcAft>
                <a:spcPts val="200"/>
              </a:spcAft>
              <a:buSzPct val="100000"/>
              <a:buFontTx/>
              <a:buBlip>
                <a:blip r:embed="rId4"/>
              </a:buBlip>
              <a:defRPr sz="1100">
                <a:solidFill>
                  <a:srgbClr val="FFFFFF"/>
                </a:solidFill>
              </a:defRPr>
            </a:lvl4pPr>
            <a:lvl5pPr marL="1426464" indent="-283464">
              <a:lnSpc>
                <a:spcPct val="130000"/>
              </a:lnSpc>
              <a:spcBef>
                <a:spcPts val="0"/>
              </a:spcBef>
              <a:spcAft>
                <a:spcPts val="200"/>
              </a:spcAft>
              <a:buSzPct val="100000"/>
              <a:buFontTx/>
              <a:buBlip>
                <a:blip r:embed="rId3"/>
              </a:buBlip>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6"/>
          <p:cNvSpPr>
            <a:spLocks noGrp="1"/>
          </p:cNvSpPr>
          <p:nvPr>
            <p:ph sz="quarter" idx="13"/>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FFFFFF"/>
                </a:solidFill>
              </a:defRPr>
            </a:lvl1pPr>
            <a:lvl2pPr marL="566928" indent="-301752">
              <a:lnSpc>
                <a:spcPct val="130000"/>
              </a:lnSpc>
              <a:spcBef>
                <a:spcPts val="0"/>
              </a:spcBef>
              <a:spcAft>
                <a:spcPts val="200"/>
              </a:spcAft>
              <a:buSzPct val="90000"/>
              <a:buFontTx/>
              <a:buBlip>
                <a:blip r:embed="rId4"/>
              </a:buBlip>
              <a:defRPr sz="1400" baseline="0">
                <a:solidFill>
                  <a:srgbClr val="FFFFFF"/>
                </a:solidFill>
              </a:defRPr>
            </a:lvl2pPr>
            <a:lvl3pPr marL="859536" indent="-292608">
              <a:lnSpc>
                <a:spcPct val="130000"/>
              </a:lnSpc>
              <a:spcBef>
                <a:spcPts val="0"/>
              </a:spcBef>
              <a:spcAft>
                <a:spcPts val="200"/>
              </a:spcAft>
              <a:buSzPct val="100000"/>
              <a:buFontTx/>
              <a:buBlip>
                <a:blip r:embed="rId3"/>
              </a:buBlip>
              <a:defRPr sz="1200">
                <a:solidFill>
                  <a:srgbClr val="FFFFFF"/>
                </a:solidFill>
              </a:defRPr>
            </a:lvl3pPr>
            <a:lvl4pPr marL="1143000" indent="-283464">
              <a:lnSpc>
                <a:spcPct val="130000"/>
              </a:lnSpc>
              <a:spcBef>
                <a:spcPts val="0"/>
              </a:spcBef>
              <a:spcAft>
                <a:spcPts val="200"/>
              </a:spcAft>
              <a:buSzPct val="100000"/>
              <a:buFontTx/>
              <a:buBlip>
                <a:blip r:embed="rId4"/>
              </a:buBlip>
              <a:defRPr sz="1100">
                <a:solidFill>
                  <a:srgbClr val="FFFFFF"/>
                </a:solidFill>
              </a:defRPr>
            </a:lvl4pPr>
            <a:lvl5pPr marL="1426464" indent="-283464">
              <a:lnSpc>
                <a:spcPct val="130000"/>
              </a:lnSpc>
              <a:spcBef>
                <a:spcPts val="0"/>
              </a:spcBef>
              <a:spcAft>
                <a:spcPts val="200"/>
              </a:spcAft>
              <a:buSzPct val="100000"/>
              <a:buFontTx/>
              <a:buBlip>
                <a:blip r:embed="rId3"/>
              </a:buBlip>
              <a:defRPr sz="10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976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k_Right Column Only">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FFFFFF"/>
                </a:solidFill>
              </a:defRPr>
            </a:lvl1pPr>
          </a:lstStyle>
          <a:p>
            <a:r>
              <a:rPr lang="en-US" dirty="0"/>
              <a:t>Click To Edit Master Title Style</a:t>
            </a:r>
          </a:p>
        </p:txBody>
      </p:sp>
      <p:sp>
        <p:nvSpPr>
          <p:cNvPr id="6" name="Content Placeholder 6"/>
          <p:cNvSpPr>
            <a:spLocks noGrp="1"/>
          </p:cNvSpPr>
          <p:nvPr>
            <p:ph sz="quarter" idx="13"/>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FFFFFF"/>
                </a:solidFill>
              </a:defRPr>
            </a:lvl1pPr>
            <a:lvl2pPr marL="566928" indent="-301752">
              <a:lnSpc>
                <a:spcPct val="130000"/>
              </a:lnSpc>
              <a:spcBef>
                <a:spcPts val="0"/>
              </a:spcBef>
              <a:spcAft>
                <a:spcPts val="200"/>
              </a:spcAft>
              <a:buSzPct val="90000"/>
              <a:buFontTx/>
              <a:buBlip>
                <a:blip r:embed="rId3"/>
              </a:buBlip>
              <a:defRPr sz="1400" baseline="0">
                <a:solidFill>
                  <a:srgbClr val="FFFFFF"/>
                </a:solidFill>
              </a:defRPr>
            </a:lvl2pPr>
            <a:lvl3pPr marL="859536" indent="-292608">
              <a:lnSpc>
                <a:spcPct val="130000"/>
              </a:lnSpc>
              <a:spcBef>
                <a:spcPts val="0"/>
              </a:spcBef>
              <a:spcAft>
                <a:spcPts val="200"/>
              </a:spcAft>
              <a:buSzPct val="100000"/>
              <a:buFontTx/>
              <a:buBlip>
                <a:blip r:embed="rId2"/>
              </a:buBlip>
              <a:defRPr sz="1200">
                <a:solidFill>
                  <a:srgbClr val="FFFFFF"/>
                </a:solidFill>
              </a:defRPr>
            </a:lvl3pPr>
            <a:lvl4pPr marL="1143000" indent="-283464">
              <a:lnSpc>
                <a:spcPct val="130000"/>
              </a:lnSpc>
              <a:spcBef>
                <a:spcPts val="0"/>
              </a:spcBef>
              <a:spcAft>
                <a:spcPts val="200"/>
              </a:spcAft>
              <a:buSzPct val="100000"/>
              <a:buFontTx/>
              <a:buBlip>
                <a:blip r:embed="rId3"/>
              </a:buBlip>
              <a:defRPr sz="1100">
                <a:solidFill>
                  <a:srgbClr val="FFFFFF"/>
                </a:solidFill>
              </a:defRPr>
            </a:lvl4pPr>
            <a:lvl5pPr marL="1426464" indent="-283464">
              <a:lnSpc>
                <a:spcPct val="130000"/>
              </a:lnSpc>
              <a:spcBef>
                <a:spcPts val="0"/>
              </a:spcBef>
              <a:spcAft>
                <a:spcPts val="200"/>
              </a:spcAft>
              <a:buSzPct val="100000"/>
              <a:buFontTx/>
              <a:buBlip>
                <a:blip r:embed="rId2"/>
              </a:buBlip>
              <a:defRPr sz="10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4621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k_Header Blank">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FFFFFF"/>
                </a:solidFill>
                <a:latin typeface="Century Gothic"/>
                <a:cs typeface="Century Gothic"/>
              </a:defRPr>
            </a:lvl1pPr>
          </a:lstStyle>
          <a:p>
            <a:r>
              <a:rPr lang="en-US" dirty="0"/>
              <a:t>Click To Edit Master Title Style</a:t>
            </a:r>
          </a:p>
        </p:txBody>
      </p:sp>
    </p:spTree>
    <p:extLst>
      <p:ext uri="{BB962C8B-B14F-4D97-AF65-F5344CB8AC3E}">
        <p14:creationId xmlns:p14="http://schemas.microsoft.com/office/powerpoint/2010/main" val="3410060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 with Centered Copy">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9144000" cy="5143500"/>
          </a:xfrm>
          <a:prstGeom prst="rect">
            <a:avLst/>
          </a:prstGeom>
          <a:noFill/>
        </p:spPr>
        <p:txBody>
          <a:bodyPr anchor="ctr"/>
          <a:lstStyle>
            <a:lvl1pPr marL="0" indent="0" algn="ctr">
              <a:buNone/>
              <a:defRPr sz="1200">
                <a:solidFill>
                  <a:schemeClr val="bg1"/>
                </a:solidFill>
                <a:latin typeface="Century Gothic"/>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Picture</a:t>
            </a:r>
          </a:p>
        </p:txBody>
      </p:sp>
      <p:sp>
        <p:nvSpPr>
          <p:cNvPr id="4" name="Text Placeholder 34"/>
          <p:cNvSpPr>
            <a:spLocks noGrp="1"/>
          </p:cNvSpPr>
          <p:nvPr>
            <p:ph type="body" sz="quarter" idx="10" hasCustomPrompt="1"/>
          </p:nvPr>
        </p:nvSpPr>
        <p:spPr>
          <a:xfrm>
            <a:off x="0" y="3790950"/>
            <a:ext cx="9144000" cy="1352550"/>
          </a:xfrm>
          <a:prstGeom prst="rect">
            <a:avLst/>
          </a:prstGeom>
          <a:gradFill>
            <a:gsLst>
              <a:gs pos="100000">
                <a:schemeClr val="tx1"/>
              </a:gs>
              <a:gs pos="0">
                <a:schemeClr val="tx1">
                  <a:alpha val="0"/>
                </a:schemeClr>
              </a:gs>
            </a:gsLst>
            <a:lin ang="5400000" scaled="0"/>
          </a:gradFill>
        </p:spPr>
        <p:txBody>
          <a:bodyPr lIns="0" rIns="0" anchor="ctr"/>
          <a:lstStyle>
            <a:lvl1pPr marL="0" indent="0" algn="ctr">
              <a:buNone/>
              <a:defRPr sz="2000" baseline="0">
                <a:solidFill>
                  <a:schemeClr val="bg1"/>
                </a:solidFill>
                <a:latin typeface="Century Gothic"/>
              </a:defRPr>
            </a:lvl1pPr>
          </a:lstStyle>
          <a:p>
            <a:pPr lvl="0"/>
            <a:r>
              <a:rPr lang="en-US" dirty="0"/>
              <a:t>Click To Edit Title Here</a:t>
            </a:r>
          </a:p>
        </p:txBody>
      </p:sp>
    </p:spTree>
    <p:extLst>
      <p:ext uri="{BB962C8B-B14F-4D97-AF65-F5344CB8AC3E}">
        <p14:creationId xmlns:p14="http://schemas.microsoft.com/office/powerpoint/2010/main" val="2213444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descr="bg_05.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4" name="Title 4"/>
          <p:cNvSpPr>
            <a:spLocks noGrp="1"/>
          </p:cNvSpPr>
          <p:nvPr>
            <p:ph type="title" hasCustomPrompt="1"/>
          </p:nvPr>
        </p:nvSpPr>
        <p:spPr>
          <a:xfrm>
            <a:off x="2514600" y="1809750"/>
            <a:ext cx="4114800" cy="1463040"/>
          </a:xfrm>
          <a:prstGeom prst="rect">
            <a:avLst/>
          </a:prstGeom>
        </p:spPr>
        <p:txBody>
          <a:bodyPr lIns="0" tIns="0" rIns="0" bIns="0" anchor="ctr"/>
          <a:lstStyle>
            <a:lvl1pPr algn="ctr">
              <a:lnSpc>
                <a:spcPct val="100000"/>
              </a:lnSpc>
              <a:defRPr sz="2200" baseline="0">
                <a:solidFill>
                  <a:srgbClr val="FFFFFF"/>
                </a:solidFill>
              </a:defRPr>
            </a:lvl1pPr>
          </a:lstStyle>
          <a:p>
            <a:r>
              <a:rPr lang="en-US" dirty="0"/>
              <a:t>Section Slide</a:t>
            </a:r>
          </a:p>
        </p:txBody>
      </p:sp>
    </p:spTree>
    <p:extLst>
      <p:ext uri="{BB962C8B-B14F-4D97-AF65-F5344CB8AC3E}">
        <p14:creationId xmlns:p14="http://schemas.microsoft.com/office/powerpoint/2010/main" val="3376632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2" descr="varonis_grey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7266"/>
            <a:ext cx="1600200" cy="270119"/>
          </a:xfrm>
          <a:prstGeom prst="rect">
            <a:avLst/>
          </a:prstGeom>
        </p:spPr>
      </p:pic>
    </p:spTree>
    <p:extLst>
      <p:ext uri="{BB962C8B-B14F-4D97-AF65-F5344CB8AC3E}">
        <p14:creationId xmlns:p14="http://schemas.microsoft.com/office/powerpoint/2010/main" val="392208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78EF14-6C5C-E74B-827A-6E2CA256B1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4"/>
          <p:cNvSpPr>
            <a:spLocks noGrp="1"/>
          </p:cNvSpPr>
          <p:nvPr>
            <p:ph type="title" hasCustomPrompt="1"/>
          </p:nvPr>
        </p:nvSpPr>
        <p:spPr>
          <a:xfrm>
            <a:off x="2514600" y="1809750"/>
            <a:ext cx="4114800" cy="1463040"/>
          </a:xfrm>
          <a:prstGeom prst="rect">
            <a:avLst/>
          </a:prstGeom>
        </p:spPr>
        <p:txBody>
          <a:bodyPr lIns="0" tIns="0" rIns="0" bIns="0" anchor="ctr"/>
          <a:lstStyle>
            <a:lvl1pPr algn="ctr">
              <a:lnSpc>
                <a:spcPct val="100000"/>
              </a:lnSpc>
              <a:defRPr sz="1800" baseline="0">
                <a:solidFill>
                  <a:srgbClr val="FFFFFF"/>
                </a:solidFill>
              </a:defRPr>
            </a:lvl1pPr>
          </a:lstStyle>
          <a:p>
            <a:r>
              <a:rPr lang="en-US" dirty="0"/>
              <a:t>Section Slide</a:t>
            </a:r>
          </a:p>
        </p:txBody>
      </p:sp>
      <p:sp>
        <p:nvSpPr>
          <p:cNvPr id="6" name="Rectangle 5">
            <a:extLst>
              <a:ext uri="{FF2B5EF4-FFF2-40B4-BE49-F238E27FC236}">
                <a16:creationId xmlns:a16="http://schemas.microsoft.com/office/drawing/2014/main" id="{27CBAA85-A586-DD46-A247-536C6EDFDD58}"/>
              </a:ext>
            </a:extLst>
          </p:cNvPr>
          <p:cNvSpPr/>
          <p:nvPr userDrawn="1"/>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Verdana" pitchFamily="34" charset="0"/>
                <a:ea typeface="Verdana" pitchFamily="34" charset="0"/>
                <a:cs typeface="Verdana" pitchFamily="34" charset="0"/>
              </a:rPr>
              <a:t>VARONIS SYSTEMS. PROPRIETARY &amp; CONFIDENTIAL.</a:t>
            </a:r>
          </a:p>
        </p:txBody>
      </p:sp>
    </p:spTree>
    <p:extLst>
      <p:ext uri="{BB962C8B-B14F-4D97-AF65-F5344CB8AC3E}">
        <p14:creationId xmlns:p14="http://schemas.microsoft.com/office/powerpoint/2010/main" val="3180909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rgbClr val="5A5751"/>
                </a:solidFill>
                <a:latin typeface="Century Gothic"/>
                <a:cs typeface="Century Gothic"/>
              </a:defRPr>
            </a:lvl1pPr>
          </a:lstStyle>
          <a:p>
            <a:r>
              <a:rPr lang="en-US" dirty="0"/>
              <a:t>Click To Edit Master Title Style</a:t>
            </a:r>
          </a:p>
        </p:txBody>
      </p:sp>
      <p:sp>
        <p:nvSpPr>
          <p:cNvPr id="4" name="Content Placeholder 6"/>
          <p:cNvSpPr>
            <a:spLocks noGrp="1"/>
          </p:cNvSpPr>
          <p:nvPr>
            <p:ph sz="quarter" idx="12"/>
          </p:nvPr>
        </p:nvSpPr>
        <p:spPr>
          <a:xfrm>
            <a:off x="342900" y="1200150"/>
            <a:ext cx="84582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5A5751"/>
                </a:solidFill>
                <a:latin typeface="Century Gothic"/>
              </a:defRPr>
            </a:lvl1pPr>
            <a:lvl2pPr marL="566928" indent="-301752">
              <a:lnSpc>
                <a:spcPct val="130000"/>
              </a:lnSpc>
              <a:spcBef>
                <a:spcPts val="0"/>
              </a:spcBef>
              <a:spcAft>
                <a:spcPts val="200"/>
              </a:spcAft>
              <a:buSzPct val="90000"/>
              <a:buFontTx/>
              <a:buBlip>
                <a:blip r:embed="rId3"/>
              </a:buBlip>
              <a:defRPr sz="1400" baseline="0">
                <a:solidFill>
                  <a:srgbClr val="5A5751"/>
                </a:solidFill>
                <a:latin typeface="Century Gothic"/>
              </a:defRPr>
            </a:lvl2pPr>
            <a:lvl3pPr marL="859536" indent="-292608">
              <a:lnSpc>
                <a:spcPct val="130000"/>
              </a:lnSpc>
              <a:spcBef>
                <a:spcPts val="0"/>
              </a:spcBef>
              <a:spcAft>
                <a:spcPts val="200"/>
              </a:spcAft>
              <a:buSzPct val="100000"/>
              <a:buFontTx/>
              <a:buBlip>
                <a:blip r:embed="rId2"/>
              </a:buBlip>
              <a:defRPr sz="1200">
                <a:solidFill>
                  <a:srgbClr val="5A5751"/>
                </a:solidFill>
                <a:latin typeface="Century Gothic"/>
              </a:defRPr>
            </a:lvl3pPr>
            <a:lvl4pPr marL="1143000" indent="-283464">
              <a:lnSpc>
                <a:spcPct val="130000"/>
              </a:lnSpc>
              <a:spcBef>
                <a:spcPts val="0"/>
              </a:spcBef>
              <a:spcAft>
                <a:spcPts val="200"/>
              </a:spcAft>
              <a:buSzPct val="100000"/>
              <a:buFontTx/>
              <a:buBlip>
                <a:blip r:embed="rId3"/>
              </a:buBlip>
              <a:defRPr sz="1100">
                <a:solidFill>
                  <a:srgbClr val="5A5751"/>
                </a:solidFill>
                <a:latin typeface="Century Gothic"/>
              </a:defRPr>
            </a:lvl4pPr>
            <a:lvl5pPr marL="1426464" indent="-283464">
              <a:lnSpc>
                <a:spcPct val="130000"/>
              </a:lnSpc>
              <a:spcBef>
                <a:spcPts val="0"/>
              </a:spcBef>
              <a:spcAft>
                <a:spcPts val="200"/>
              </a:spcAft>
              <a:buSzPct val="100000"/>
              <a:buFontTx/>
              <a:buBlip>
                <a:blip r:embed="rId2"/>
              </a:buBlip>
              <a:defRPr sz="1000">
                <a:solidFill>
                  <a:srgbClr val="5A5751"/>
                </a:solidFill>
                <a:latin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29834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k Bg Blank w Header">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bg1"/>
                </a:solidFill>
                <a:latin typeface="Century Gothic"/>
                <a:cs typeface="Century Gothic"/>
              </a:defRPr>
            </a:lvl1pPr>
          </a:lstStyle>
          <a:p>
            <a:r>
              <a:rPr lang="en-US" dirty="0"/>
              <a:t>Click To Edit Master Title Style</a:t>
            </a:r>
          </a:p>
        </p:txBody>
      </p:sp>
      <p:pic>
        <p:nvPicPr>
          <p:cNvPr id="5" name="Picture 4" descr="varonis_grey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7266"/>
            <a:ext cx="1600200" cy="270119"/>
          </a:xfrm>
          <a:prstGeom prst="rect">
            <a:avLst/>
          </a:prstGeom>
        </p:spPr>
      </p:pic>
    </p:spTree>
    <p:extLst>
      <p:ext uri="{BB962C8B-B14F-4D97-AF65-F5344CB8AC3E}">
        <p14:creationId xmlns:p14="http://schemas.microsoft.com/office/powerpoint/2010/main" val="22938703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k Bg Quote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9FDB15-8AC2-5643-85AA-74E74DBB1F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 Placeholder 13"/>
          <p:cNvSpPr>
            <a:spLocks noGrp="1"/>
          </p:cNvSpPr>
          <p:nvPr>
            <p:ph type="body" sz="quarter" idx="12" hasCustomPrompt="1"/>
          </p:nvPr>
        </p:nvSpPr>
        <p:spPr>
          <a:xfrm>
            <a:off x="5257800" y="3562350"/>
            <a:ext cx="3886200" cy="1581150"/>
          </a:xfrm>
          <a:prstGeom prst="rect">
            <a:avLst/>
          </a:prstGeom>
          <a:noFill/>
        </p:spPr>
        <p:txBody>
          <a:bodyPr vert="horz" lIns="457200" rIns="457200" anchor="ctr"/>
          <a:lstStyle>
            <a:lvl1pPr marL="0" indent="0" algn="r">
              <a:buNone/>
              <a:defRPr sz="1200" baseline="0">
                <a:solidFill>
                  <a:srgbClr val="1B95A9"/>
                </a:solidFill>
                <a:latin typeface="Century Gothic"/>
                <a:cs typeface="Century Gothic"/>
              </a:defRPr>
            </a:lvl1pPr>
          </a:lstStyle>
          <a:p>
            <a:pPr lvl="0"/>
            <a:r>
              <a:rPr lang="en-US" dirty="0"/>
              <a:t>— Insert Name Here</a:t>
            </a:r>
          </a:p>
        </p:txBody>
      </p:sp>
      <p:sp>
        <p:nvSpPr>
          <p:cNvPr id="9" name="TextBox 8"/>
          <p:cNvSpPr txBox="1"/>
          <p:nvPr userDrawn="1"/>
        </p:nvSpPr>
        <p:spPr>
          <a:xfrm>
            <a:off x="5334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10" name="TextBox 9"/>
          <p:cNvSpPr txBox="1"/>
          <p:nvPr userDrawn="1"/>
        </p:nvSpPr>
        <p:spPr>
          <a:xfrm>
            <a:off x="41910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12" name="Text Placeholder 11"/>
          <p:cNvSpPr>
            <a:spLocks noGrp="1"/>
          </p:cNvSpPr>
          <p:nvPr>
            <p:ph type="body" sz="quarter" idx="11" hasCustomPrompt="1"/>
          </p:nvPr>
        </p:nvSpPr>
        <p:spPr>
          <a:xfrm>
            <a:off x="1066800" y="971550"/>
            <a:ext cx="3124200" cy="2971800"/>
          </a:xfrm>
          <a:prstGeom prst="rect">
            <a:avLst/>
          </a:prstGeom>
        </p:spPr>
        <p:txBody>
          <a:bodyPr vert="horz" anchor="ctr"/>
          <a:lstStyle>
            <a:lvl1pPr marL="0" indent="0">
              <a:buNone/>
              <a:defRPr sz="2000" baseline="0">
                <a:solidFill>
                  <a:srgbClr val="FFFFFF"/>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1200878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k Bg Quote Cent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59055C-AF9F-6A42-AB27-3C4819C615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userDrawn="1"/>
        </p:nvSpPr>
        <p:spPr>
          <a:xfrm>
            <a:off x="7315200" y="30289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7" name="TextBox 6"/>
          <p:cNvSpPr txBox="1"/>
          <p:nvPr userDrawn="1"/>
        </p:nvSpPr>
        <p:spPr>
          <a:xfrm>
            <a:off x="10668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4" name="Text Placeholder 13"/>
          <p:cNvSpPr>
            <a:spLocks noGrp="1"/>
          </p:cNvSpPr>
          <p:nvPr>
            <p:ph type="body" sz="quarter" idx="12" hasCustomPrompt="1"/>
          </p:nvPr>
        </p:nvSpPr>
        <p:spPr>
          <a:xfrm>
            <a:off x="1600200" y="3562350"/>
            <a:ext cx="5715000" cy="1581150"/>
          </a:xfrm>
          <a:prstGeom prst="rect">
            <a:avLst/>
          </a:prstGeom>
          <a:noFill/>
        </p:spPr>
        <p:txBody>
          <a:bodyPr vert="horz" lIns="457200" rIns="457200" anchor="ctr"/>
          <a:lstStyle>
            <a:lvl1pPr marL="0" indent="0" algn="ctr">
              <a:buNone/>
              <a:defRPr sz="1200" baseline="0">
                <a:solidFill>
                  <a:srgbClr val="1B95A9"/>
                </a:solidFill>
                <a:latin typeface="Century Gothic"/>
                <a:cs typeface="Century Gothic"/>
              </a:defRPr>
            </a:lvl1pPr>
          </a:lstStyle>
          <a:p>
            <a:pPr lvl="0"/>
            <a:r>
              <a:rPr lang="en-US" dirty="0"/>
              <a:t>— Insert Name Here</a:t>
            </a:r>
          </a:p>
        </p:txBody>
      </p:sp>
      <p:sp>
        <p:nvSpPr>
          <p:cNvPr id="6" name="Text Placeholder 11"/>
          <p:cNvSpPr>
            <a:spLocks noGrp="1"/>
          </p:cNvSpPr>
          <p:nvPr>
            <p:ph type="body" sz="quarter" idx="11" hasCustomPrompt="1"/>
          </p:nvPr>
        </p:nvSpPr>
        <p:spPr>
          <a:xfrm>
            <a:off x="1600200" y="971550"/>
            <a:ext cx="5715000" cy="2590800"/>
          </a:xfrm>
          <a:prstGeom prst="rect">
            <a:avLst/>
          </a:prstGeom>
        </p:spPr>
        <p:txBody>
          <a:bodyPr vert="horz" anchor="ctr"/>
          <a:lstStyle>
            <a:lvl1pPr marL="0" indent="0" algn="ctr">
              <a:buNone/>
              <a:defRPr sz="2000" baseline="0">
                <a:solidFill>
                  <a:srgbClr val="FFFFFF"/>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42524624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k Bg Quote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B9514-C44E-414D-ABE7-B0E3913DD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 Placeholder 13"/>
          <p:cNvSpPr>
            <a:spLocks noGrp="1"/>
          </p:cNvSpPr>
          <p:nvPr>
            <p:ph type="body" sz="quarter" idx="12" hasCustomPrompt="1"/>
          </p:nvPr>
        </p:nvSpPr>
        <p:spPr>
          <a:xfrm>
            <a:off x="0" y="3562350"/>
            <a:ext cx="3886200" cy="1581150"/>
          </a:xfrm>
          <a:prstGeom prst="rect">
            <a:avLst/>
          </a:prstGeom>
          <a:noFill/>
        </p:spPr>
        <p:txBody>
          <a:bodyPr vert="horz" lIns="457200" rIns="457200" anchor="ctr"/>
          <a:lstStyle>
            <a:lvl1pPr marL="0" indent="0" algn="l">
              <a:buNone/>
              <a:defRPr sz="1200" baseline="0">
                <a:solidFill>
                  <a:srgbClr val="1B95A9"/>
                </a:solidFill>
                <a:latin typeface="Century Gothic"/>
                <a:cs typeface="Century Gothic"/>
              </a:defRPr>
            </a:lvl1pPr>
          </a:lstStyle>
          <a:p>
            <a:pPr lvl="0"/>
            <a:r>
              <a:rPr lang="en-US" dirty="0"/>
              <a:t>— Insert Name Here</a:t>
            </a:r>
          </a:p>
        </p:txBody>
      </p:sp>
      <p:sp>
        <p:nvSpPr>
          <p:cNvPr id="5" name="TextBox 4"/>
          <p:cNvSpPr txBox="1"/>
          <p:nvPr userDrawn="1"/>
        </p:nvSpPr>
        <p:spPr>
          <a:xfrm>
            <a:off x="44958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6" name="TextBox 5"/>
          <p:cNvSpPr txBox="1"/>
          <p:nvPr userDrawn="1"/>
        </p:nvSpPr>
        <p:spPr>
          <a:xfrm>
            <a:off x="81534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7" name="Text Placeholder 11"/>
          <p:cNvSpPr>
            <a:spLocks noGrp="1"/>
          </p:cNvSpPr>
          <p:nvPr>
            <p:ph type="body" sz="quarter" idx="11" hasCustomPrompt="1"/>
          </p:nvPr>
        </p:nvSpPr>
        <p:spPr>
          <a:xfrm>
            <a:off x="5029200" y="971550"/>
            <a:ext cx="3124200" cy="2971800"/>
          </a:xfrm>
          <a:prstGeom prst="rect">
            <a:avLst/>
          </a:prstGeom>
        </p:spPr>
        <p:txBody>
          <a:bodyPr vert="horz" anchor="ctr"/>
          <a:lstStyle>
            <a:lvl1pPr marL="0" indent="0">
              <a:buNone/>
              <a:defRPr sz="2000" baseline="0">
                <a:solidFill>
                  <a:srgbClr val="FFFFFF"/>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3236079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k Bg Quote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86F7B4-33FE-4849-A919-9DA482D17065}"/>
              </a:ext>
            </a:extLst>
          </p:cNvPr>
          <p:cNvSpPr/>
          <p:nvPr userDrawn="1"/>
        </p:nvSpPr>
        <p:spPr>
          <a:xfrm>
            <a:off x="5257800" y="0"/>
            <a:ext cx="3886200" cy="5143500"/>
          </a:xfrm>
          <a:prstGeom prst="rect">
            <a:avLst/>
          </a:prstGeom>
          <a:pattFill prst="smCheck">
            <a:fgClr>
              <a:schemeClr val="bg1">
                <a:lumMod val="9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 name="TextBox 3">
            <a:extLst>
              <a:ext uri="{FF2B5EF4-FFF2-40B4-BE49-F238E27FC236}">
                <a16:creationId xmlns:a16="http://schemas.microsoft.com/office/drawing/2014/main" id="{370E6111-3496-2942-8B88-C8787BEE92E0}"/>
              </a:ext>
            </a:extLst>
          </p:cNvPr>
          <p:cNvSpPr txBox="1"/>
          <p:nvPr userDrawn="1"/>
        </p:nvSpPr>
        <p:spPr>
          <a:xfrm>
            <a:off x="5410200" y="2857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5" name="TextBox 4">
            <a:extLst>
              <a:ext uri="{FF2B5EF4-FFF2-40B4-BE49-F238E27FC236}">
                <a16:creationId xmlns:a16="http://schemas.microsoft.com/office/drawing/2014/main" id="{6E35FB4C-F374-C443-93E0-3D3388AF5BBD}"/>
              </a:ext>
            </a:extLst>
          </p:cNvPr>
          <p:cNvSpPr txBox="1"/>
          <p:nvPr userDrawn="1"/>
        </p:nvSpPr>
        <p:spPr>
          <a:xfrm>
            <a:off x="8382000" y="3562350"/>
            <a:ext cx="533400" cy="1631216"/>
          </a:xfrm>
          <a:prstGeom prst="rect">
            <a:avLst/>
          </a:prstGeom>
          <a:noFill/>
        </p:spPr>
        <p:txBody>
          <a:bodyPr wrap="square" rtlCol="0">
            <a:spAutoFit/>
          </a:bodyPr>
          <a:lstStyle/>
          <a:p>
            <a:r>
              <a:rPr lang="en-US" sz="10000" dirty="0">
                <a:solidFill>
                  <a:srgbClr val="D21927"/>
                </a:solidFill>
                <a:latin typeface="Georgia"/>
                <a:cs typeface="Georgia"/>
              </a:rPr>
              <a:t>”</a:t>
            </a:r>
          </a:p>
        </p:txBody>
      </p:sp>
      <p:sp>
        <p:nvSpPr>
          <p:cNvPr id="6" name="Text Placeholder 11">
            <a:extLst>
              <a:ext uri="{FF2B5EF4-FFF2-40B4-BE49-F238E27FC236}">
                <a16:creationId xmlns:a16="http://schemas.microsoft.com/office/drawing/2014/main" id="{DB911383-E09A-FA4A-AEDC-7A2648EDAFF9}"/>
              </a:ext>
            </a:extLst>
          </p:cNvPr>
          <p:cNvSpPr>
            <a:spLocks noGrp="1"/>
          </p:cNvSpPr>
          <p:nvPr>
            <p:ph type="body" sz="quarter" idx="11" hasCustomPrompt="1"/>
          </p:nvPr>
        </p:nvSpPr>
        <p:spPr>
          <a:xfrm>
            <a:off x="5943600" y="971550"/>
            <a:ext cx="2514600" cy="2971800"/>
          </a:xfrm>
          <a:prstGeom prst="rect">
            <a:avLst/>
          </a:prstGeom>
        </p:spPr>
        <p:txBody>
          <a:bodyPr vert="horz" anchor="ctr"/>
          <a:lstStyle>
            <a:lvl1pPr marL="0" indent="0">
              <a:buNone/>
              <a:defRPr sz="2000" baseline="0">
                <a:solidFill>
                  <a:srgbClr val="212434"/>
                </a:solidFill>
                <a:latin typeface="Georgia"/>
                <a:cs typeface="Georgia"/>
              </a:defRPr>
            </a:lvl1pPr>
          </a:lstStyle>
          <a:p>
            <a:pPr lvl="0"/>
            <a:r>
              <a:rPr lang="en-US" dirty="0"/>
              <a:t>Insert Quote Here</a:t>
            </a:r>
          </a:p>
        </p:txBody>
      </p:sp>
    </p:spTree>
    <p:extLst>
      <p:ext uri="{BB962C8B-B14F-4D97-AF65-F5344CB8AC3E}">
        <p14:creationId xmlns:p14="http://schemas.microsoft.com/office/powerpoint/2010/main" val="13300892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k Bg Blank w Header">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bg1"/>
                </a:solidFill>
                <a:latin typeface="Century Gothic"/>
                <a:cs typeface="Century Gothic"/>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8975"/>
            <a:ext cx="1600200" cy="266700"/>
          </a:xfrm>
          <a:prstGeom prst="rect">
            <a:avLst/>
          </a:prstGeom>
        </p:spPr>
      </p:pic>
    </p:spTree>
    <p:extLst>
      <p:ext uri="{BB962C8B-B14F-4D97-AF65-F5344CB8AC3E}">
        <p14:creationId xmlns:p14="http://schemas.microsoft.com/office/powerpoint/2010/main" val="26356901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k Bg 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8975"/>
            <a:ext cx="1600200" cy="266700"/>
          </a:xfrm>
          <a:prstGeom prst="rect">
            <a:avLst/>
          </a:prstGeom>
        </p:spPr>
      </p:pic>
    </p:spTree>
    <p:extLst>
      <p:ext uri="{BB962C8B-B14F-4D97-AF65-F5344CB8AC3E}">
        <p14:creationId xmlns:p14="http://schemas.microsoft.com/office/powerpoint/2010/main" val="1619128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k Bg Blank">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F51C4196-D62D-1443-8F70-33CCF4BB1DAE}"/>
              </a:ext>
            </a:extLst>
          </p:cNvPr>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bg1"/>
                </a:solidFill>
                <a:latin typeface="Century Gothic"/>
                <a:cs typeface="Century Gothic"/>
              </a:defRPr>
            </a:lvl1pPr>
          </a:lstStyle>
          <a:p>
            <a:r>
              <a:rPr lang="en-US" dirty="0"/>
              <a:t>Click To Edit Master Title Style</a:t>
            </a:r>
          </a:p>
        </p:txBody>
      </p:sp>
    </p:spTree>
    <p:extLst>
      <p:ext uri="{BB962C8B-B14F-4D97-AF65-F5344CB8AC3E}">
        <p14:creationId xmlns:p14="http://schemas.microsoft.com/office/powerpoint/2010/main" val="2566845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k Bg Center Caption Only with Graphic">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990600" y="1276350"/>
            <a:ext cx="7315200" cy="2286000"/>
          </a:xfrm>
          <a:prstGeom prst="rect">
            <a:avLst/>
          </a:prstGeom>
        </p:spPr>
        <p:txBody>
          <a:bodyPr vert="horz" anchor="ctr"/>
          <a:lstStyle>
            <a:lvl1pPr marL="0" indent="0" algn="ctr">
              <a:lnSpc>
                <a:spcPct val="100000"/>
              </a:lnSpc>
              <a:buFontTx/>
              <a:buNone/>
              <a:defRPr sz="4000">
                <a:solidFill>
                  <a:srgbClr val="FFFFFF"/>
                </a:solidFill>
                <a:latin typeface="Century Gothic"/>
                <a:cs typeface="Century Gothic"/>
              </a:defRPr>
            </a:lvl1pPr>
            <a:lvl2pPr marL="457200" indent="0" algn="ctr">
              <a:buFontTx/>
              <a:buNone/>
              <a:defRPr sz="2000">
                <a:solidFill>
                  <a:srgbClr val="FFFFFF"/>
                </a:solidFill>
              </a:defRPr>
            </a:lvl2pPr>
            <a:lvl3pPr marL="914400" indent="0" algn="ctr">
              <a:buFontTx/>
              <a:buNone/>
              <a:defRPr sz="2000">
                <a:solidFill>
                  <a:srgbClr val="FFFFFF"/>
                </a:solidFill>
              </a:defRPr>
            </a:lvl3pPr>
            <a:lvl4pPr marL="1371600" indent="0" algn="ctr">
              <a:buFontTx/>
              <a:buNone/>
              <a:defRPr sz="2000">
                <a:solidFill>
                  <a:srgbClr val="FFFFFF"/>
                </a:solidFill>
              </a:defRPr>
            </a:lvl4pPr>
            <a:lvl5pPr marL="1828800" indent="0" algn="ctr">
              <a:buFontTx/>
              <a:buNone/>
              <a:defRPr sz="2000">
                <a:solidFill>
                  <a:srgbClr val="FFFFFF"/>
                </a:solidFill>
              </a:defRPr>
            </a:lvl5pPr>
          </a:lstStyle>
          <a:p>
            <a:pPr lvl="0"/>
            <a:r>
              <a:rPr lang="en-US" dirty="0"/>
              <a:t>Edit Copy Here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8975"/>
            <a:ext cx="1600200" cy="266700"/>
          </a:xfrm>
          <a:prstGeom prst="rect">
            <a:avLst/>
          </a:prstGeom>
        </p:spPr>
      </p:pic>
      <p:pic>
        <p:nvPicPr>
          <p:cNvPr id="3" name="Picture 2">
            <a:extLst>
              <a:ext uri="{FF2B5EF4-FFF2-40B4-BE49-F238E27FC236}">
                <a16:creationId xmlns:a16="http://schemas.microsoft.com/office/drawing/2014/main" id="{40F85A81-DD6F-C849-9ABB-56CBB4F1E8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3000" y="0"/>
            <a:ext cx="2921000" cy="2933700"/>
          </a:xfrm>
          <a:prstGeom prst="rect">
            <a:avLst/>
          </a:prstGeom>
        </p:spPr>
      </p:pic>
    </p:spTree>
    <p:extLst>
      <p:ext uri="{BB962C8B-B14F-4D97-AF65-F5344CB8AC3E}">
        <p14:creationId xmlns:p14="http://schemas.microsoft.com/office/powerpoint/2010/main" val="330192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284"/>
            <a:ext cx="9135877" cy="5138931"/>
          </a:xfrm>
          <a:prstGeom prst="rect">
            <a:avLst/>
          </a:prstGeom>
        </p:spPr>
      </p:pic>
      <p:sp>
        <p:nvSpPr>
          <p:cNvPr id="3" name="Text Placeholder 3"/>
          <p:cNvSpPr>
            <a:spLocks noGrp="1"/>
          </p:cNvSpPr>
          <p:nvPr>
            <p:ph type="body" sz="quarter" idx="11" hasCustomPrompt="1"/>
          </p:nvPr>
        </p:nvSpPr>
        <p:spPr>
          <a:xfrm>
            <a:off x="2438400" y="2838450"/>
            <a:ext cx="4038600" cy="1371600"/>
          </a:xfrm>
          <a:prstGeom prst="rect">
            <a:avLst/>
          </a:prstGeom>
        </p:spPr>
        <p:txBody>
          <a:bodyPr lIns="0" tIns="0" rIns="0" bIns="0"/>
          <a:lstStyle>
            <a:lvl1pPr marL="0" indent="0" algn="ctr">
              <a:buFontTx/>
              <a:buNone/>
              <a:defRPr sz="1400" baseline="0">
                <a:solidFill>
                  <a:srgbClr val="FFFFFF"/>
                </a:solidFill>
              </a:defRPr>
            </a:lvl1pPr>
          </a:lstStyle>
          <a:p>
            <a:pPr lvl="0"/>
            <a:r>
              <a:rPr lang="en-US" dirty="0"/>
              <a:t>Name</a:t>
            </a:r>
          </a:p>
          <a:p>
            <a:pPr lvl="0"/>
            <a:r>
              <a:rPr lang="en-US" dirty="0"/>
              <a:t>Email Address</a:t>
            </a:r>
          </a:p>
          <a:p>
            <a:pPr lvl="0"/>
            <a:r>
              <a:rPr lang="en-US" dirty="0"/>
              <a:t>Phone Number</a:t>
            </a:r>
          </a:p>
        </p:txBody>
      </p:sp>
      <p:sp>
        <p:nvSpPr>
          <p:cNvPr id="4" name="Title 9"/>
          <p:cNvSpPr txBox="1">
            <a:spLocks/>
          </p:cNvSpPr>
          <p:nvPr userDrawn="1"/>
        </p:nvSpPr>
        <p:spPr>
          <a:xfrm>
            <a:off x="2438400" y="2381250"/>
            <a:ext cx="4038600" cy="381000"/>
          </a:xfrm>
          <a:prstGeom prst="rect">
            <a:avLst/>
          </a:prstGeom>
        </p:spPr>
        <p:txBody>
          <a:bodyPr lIns="0" tIns="0" rIns="0" bIns="0"/>
          <a:lstStyle>
            <a:lvl1pPr algn="l" defTabSz="457200" rtl="0" eaLnBrk="1" latinLnBrk="0" hangingPunct="1">
              <a:spcBef>
                <a:spcPct val="0"/>
              </a:spcBef>
              <a:buNone/>
              <a:defRPr sz="2600" kern="1200" spc="0" baseline="0">
                <a:solidFill>
                  <a:srgbClr val="D21927"/>
                </a:solidFill>
                <a:latin typeface="+mj-lt"/>
                <a:ea typeface="+mj-ea"/>
                <a:cs typeface="+mj-cs"/>
              </a:defRPr>
            </a:lvl1pPr>
          </a:lstStyle>
          <a:p>
            <a:pPr algn="ctr"/>
            <a:r>
              <a:rPr lang="en-US" sz="1800" dirty="0">
                <a:solidFill>
                  <a:srgbClr val="FFFFFF"/>
                </a:solidFill>
              </a:rPr>
              <a:t>Thank You</a:t>
            </a:r>
          </a:p>
        </p:txBody>
      </p:sp>
      <p:sp>
        <p:nvSpPr>
          <p:cNvPr id="7" name="Rectangle 6">
            <a:extLst>
              <a:ext uri="{FF2B5EF4-FFF2-40B4-BE49-F238E27FC236}">
                <a16:creationId xmlns:a16="http://schemas.microsoft.com/office/drawing/2014/main" id="{4F4EC47D-3B6E-0542-9B5D-B57AFB8D7B77}"/>
              </a:ext>
            </a:extLst>
          </p:cNvPr>
          <p:cNvSpPr/>
          <p:nvPr userDrawn="1"/>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Verdana" pitchFamily="34" charset="0"/>
                <a:ea typeface="Verdana" pitchFamily="34" charset="0"/>
                <a:cs typeface="Verdana" pitchFamily="34" charset="0"/>
              </a:rPr>
              <a:t>VARONIS SYSTEMS. PROPRIETARY &amp; CONFIDENTIAL.</a:t>
            </a:r>
          </a:p>
        </p:txBody>
      </p:sp>
    </p:spTree>
    <p:extLst>
      <p:ext uri="{BB962C8B-B14F-4D97-AF65-F5344CB8AC3E}">
        <p14:creationId xmlns:p14="http://schemas.microsoft.com/office/powerpoint/2010/main" val="2710763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k Bg Center Caption Only">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990600" y="1276350"/>
            <a:ext cx="7315200" cy="2286000"/>
          </a:xfrm>
          <a:prstGeom prst="rect">
            <a:avLst/>
          </a:prstGeom>
        </p:spPr>
        <p:txBody>
          <a:bodyPr vert="horz" anchor="ctr"/>
          <a:lstStyle>
            <a:lvl1pPr marL="0" indent="0" algn="ctr">
              <a:lnSpc>
                <a:spcPct val="100000"/>
              </a:lnSpc>
              <a:buFontTx/>
              <a:buNone/>
              <a:defRPr sz="4000">
                <a:solidFill>
                  <a:srgbClr val="FFFFFF"/>
                </a:solidFill>
                <a:latin typeface="Century Gothic"/>
                <a:cs typeface="Century Gothic"/>
              </a:defRPr>
            </a:lvl1pPr>
            <a:lvl2pPr marL="457200" indent="0" algn="ctr">
              <a:buFontTx/>
              <a:buNone/>
              <a:defRPr sz="2000">
                <a:solidFill>
                  <a:srgbClr val="FFFFFF"/>
                </a:solidFill>
              </a:defRPr>
            </a:lvl2pPr>
            <a:lvl3pPr marL="914400" indent="0" algn="ctr">
              <a:buFontTx/>
              <a:buNone/>
              <a:defRPr sz="2000">
                <a:solidFill>
                  <a:srgbClr val="FFFFFF"/>
                </a:solidFill>
              </a:defRPr>
            </a:lvl3pPr>
            <a:lvl4pPr marL="1371600" indent="0" algn="ctr">
              <a:buFontTx/>
              <a:buNone/>
              <a:defRPr sz="2000">
                <a:solidFill>
                  <a:srgbClr val="FFFFFF"/>
                </a:solidFill>
              </a:defRPr>
            </a:lvl4pPr>
            <a:lvl5pPr marL="1828800" indent="0" algn="ctr">
              <a:buFontTx/>
              <a:buNone/>
              <a:defRPr sz="2000">
                <a:solidFill>
                  <a:srgbClr val="FFFFFF"/>
                </a:solidFill>
              </a:defRPr>
            </a:lvl5pPr>
          </a:lstStyle>
          <a:p>
            <a:pPr lvl="0"/>
            <a:r>
              <a:rPr lang="en-US" dirty="0"/>
              <a:t>Edit Copy Here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2800" y="4608975"/>
            <a:ext cx="1600200" cy="266700"/>
          </a:xfrm>
          <a:prstGeom prst="rect">
            <a:avLst/>
          </a:prstGeom>
        </p:spPr>
      </p:pic>
    </p:spTree>
    <p:extLst>
      <p:ext uri="{BB962C8B-B14F-4D97-AF65-F5344CB8AC3E}">
        <p14:creationId xmlns:p14="http://schemas.microsoft.com/office/powerpoint/2010/main" val="303298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k Bg Image with Centered Copy">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9144000" cy="5143500"/>
          </a:xfrm>
          <a:prstGeom prst="rect">
            <a:avLst/>
          </a:prstGeom>
          <a:noFill/>
        </p:spPr>
        <p:txBody>
          <a:bodyPr anchor="ctr"/>
          <a:lstStyle>
            <a:lvl1pPr marL="0" indent="0" algn="ctr">
              <a:buNone/>
              <a:defRPr sz="1200">
                <a:solidFill>
                  <a:schemeClr val="bg1"/>
                </a:solidFill>
                <a:latin typeface="Century Gothic"/>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Picture</a:t>
            </a:r>
          </a:p>
        </p:txBody>
      </p:sp>
      <p:sp>
        <p:nvSpPr>
          <p:cNvPr id="4" name="Text Placeholder 34"/>
          <p:cNvSpPr>
            <a:spLocks noGrp="1"/>
          </p:cNvSpPr>
          <p:nvPr>
            <p:ph type="body" sz="quarter" idx="10" hasCustomPrompt="1"/>
          </p:nvPr>
        </p:nvSpPr>
        <p:spPr>
          <a:xfrm>
            <a:off x="0" y="3790950"/>
            <a:ext cx="9144000" cy="1352550"/>
          </a:xfrm>
          <a:prstGeom prst="rect">
            <a:avLst/>
          </a:prstGeom>
          <a:gradFill>
            <a:gsLst>
              <a:gs pos="100000">
                <a:schemeClr val="tx1"/>
              </a:gs>
              <a:gs pos="0">
                <a:schemeClr val="tx1">
                  <a:alpha val="0"/>
                </a:schemeClr>
              </a:gs>
            </a:gsLst>
            <a:lin ang="5400000" scaled="0"/>
          </a:gradFill>
        </p:spPr>
        <p:txBody>
          <a:bodyPr lIns="0" rIns="0" anchor="ctr"/>
          <a:lstStyle>
            <a:lvl1pPr marL="0" indent="0" algn="ctr">
              <a:buNone/>
              <a:defRPr sz="2000" baseline="0">
                <a:solidFill>
                  <a:schemeClr val="bg1"/>
                </a:solidFill>
                <a:latin typeface="Century Gothic"/>
              </a:defRPr>
            </a:lvl1pPr>
          </a:lstStyle>
          <a:p>
            <a:pPr lvl="0"/>
            <a:r>
              <a:rPr lang="en-US" dirty="0"/>
              <a:t>Click To Edit Title Here</a:t>
            </a:r>
          </a:p>
        </p:txBody>
      </p:sp>
    </p:spTree>
    <p:extLst>
      <p:ext uri="{BB962C8B-B14F-4D97-AF65-F5344CB8AC3E}">
        <p14:creationId xmlns:p14="http://schemas.microsoft.com/office/powerpoint/2010/main" val="1566399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k Bg Grid">
    <p:spTree>
      <p:nvGrpSpPr>
        <p:cNvPr id="1" name=""/>
        <p:cNvGrpSpPr/>
        <p:nvPr/>
      </p:nvGrpSpPr>
      <p:grpSpPr>
        <a:xfrm>
          <a:off x="0" y="0"/>
          <a:ext cx="0" cy="0"/>
          <a:chOff x="0" y="0"/>
          <a:chExt cx="0" cy="0"/>
        </a:xfrm>
      </p:grpSpPr>
      <p:cxnSp>
        <p:nvCxnSpPr>
          <p:cNvPr id="5" name="Straight Connector 4"/>
          <p:cNvCxnSpPr/>
          <p:nvPr userDrawn="1"/>
        </p:nvCxnSpPr>
        <p:spPr>
          <a:xfrm>
            <a:off x="2286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572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858000" y="361950"/>
            <a:ext cx="0" cy="434340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81" y="2495550"/>
            <a:ext cx="9144081" cy="0"/>
          </a:xfrm>
          <a:prstGeom prst="line">
            <a:avLst/>
          </a:prstGeom>
          <a:ln w="6350" cmpd="sng">
            <a:solidFill>
              <a:srgbClr val="96969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89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Bg 1 Column Blank">
    <p:spTree>
      <p:nvGrpSpPr>
        <p:cNvPr id="1" name=""/>
        <p:cNvGrpSpPr/>
        <p:nvPr/>
      </p:nvGrpSpPr>
      <p:grpSpPr>
        <a:xfrm>
          <a:off x="0" y="0"/>
          <a:ext cx="0" cy="0"/>
          <a:chOff x="0" y="0"/>
          <a:chExt cx="0" cy="0"/>
        </a:xfrm>
      </p:grpSpPr>
      <p:sp>
        <p:nvSpPr>
          <p:cNvPr id="5" name="Content Placeholder 6"/>
          <p:cNvSpPr>
            <a:spLocks noGrp="1"/>
          </p:cNvSpPr>
          <p:nvPr>
            <p:ph sz="quarter" idx="12"/>
          </p:nvPr>
        </p:nvSpPr>
        <p:spPr>
          <a:xfrm>
            <a:off x="342900" y="1200150"/>
            <a:ext cx="84582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5A5751"/>
                </a:solidFill>
              </a:defRPr>
            </a:lvl1pPr>
            <a:lvl2pPr marL="566928" indent="-301752">
              <a:lnSpc>
                <a:spcPct val="130000"/>
              </a:lnSpc>
              <a:spcBef>
                <a:spcPts val="0"/>
              </a:spcBef>
              <a:spcAft>
                <a:spcPts val="200"/>
              </a:spcAft>
              <a:buSzPct val="90000"/>
              <a:buFontTx/>
              <a:buBlip>
                <a:blip r:embed="rId3"/>
              </a:buBlip>
              <a:defRPr sz="1400" baseline="0">
                <a:solidFill>
                  <a:srgbClr val="5A5751"/>
                </a:solidFill>
              </a:defRPr>
            </a:lvl2pPr>
            <a:lvl3pPr marL="859536" indent="-292608">
              <a:lnSpc>
                <a:spcPct val="130000"/>
              </a:lnSpc>
              <a:spcBef>
                <a:spcPts val="0"/>
              </a:spcBef>
              <a:spcAft>
                <a:spcPts val="200"/>
              </a:spcAft>
              <a:buSzPct val="100000"/>
              <a:buFontTx/>
              <a:buBlip>
                <a:blip r:embed="rId2"/>
              </a:buBlip>
              <a:defRPr sz="1200">
                <a:solidFill>
                  <a:srgbClr val="5A5751"/>
                </a:solidFill>
              </a:defRPr>
            </a:lvl3pPr>
            <a:lvl4pPr marL="1143000" indent="-283464">
              <a:lnSpc>
                <a:spcPct val="130000"/>
              </a:lnSpc>
              <a:spcBef>
                <a:spcPts val="0"/>
              </a:spcBef>
              <a:spcAft>
                <a:spcPts val="200"/>
              </a:spcAft>
              <a:buSzPct val="100000"/>
              <a:buFontTx/>
              <a:buBlip>
                <a:blip r:embed="rId3"/>
              </a:buBlip>
              <a:defRPr sz="1100">
                <a:solidFill>
                  <a:srgbClr val="5A5751"/>
                </a:solidFill>
              </a:defRPr>
            </a:lvl4pPr>
            <a:lvl5pPr marL="1426464" indent="-283464">
              <a:lnSpc>
                <a:spcPct val="130000"/>
              </a:lnSpc>
              <a:spcBef>
                <a:spcPts val="0"/>
              </a:spcBef>
              <a:spcAft>
                <a:spcPts val="200"/>
              </a:spcAft>
              <a:buSzPct val="100000"/>
              <a:buFontTx/>
              <a:buBlip>
                <a:blip r:embed="rId2"/>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35636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g 2 Column ">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sp>
        <p:nvSpPr>
          <p:cNvPr id="6" name="Content Placeholder 6"/>
          <p:cNvSpPr>
            <a:spLocks noGrp="1"/>
          </p:cNvSpPr>
          <p:nvPr>
            <p:ph sz="quarter" idx="12"/>
          </p:nvPr>
        </p:nvSpPr>
        <p:spPr>
          <a:xfrm>
            <a:off x="342900"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5A5751"/>
                </a:solidFill>
              </a:defRPr>
            </a:lvl1pPr>
            <a:lvl2pPr marL="566928" indent="-301752">
              <a:lnSpc>
                <a:spcPct val="130000"/>
              </a:lnSpc>
              <a:spcBef>
                <a:spcPts val="0"/>
              </a:spcBef>
              <a:spcAft>
                <a:spcPts val="200"/>
              </a:spcAft>
              <a:buSzPct val="90000"/>
              <a:buFontTx/>
              <a:buBlip>
                <a:blip r:embed="rId3"/>
              </a:buBlip>
              <a:defRPr sz="1400" baseline="0">
                <a:solidFill>
                  <a:srgbClr val="5A5751"/>
                </a:solidFill>
              </a:defRPr>
            </a:lvl2pPr>
            <a:lvl3pPr marL="859536" indent="-292608">
              <a:lnSpc>
                <a:spcPct val="130000"/>
              </a:lnSpc>
              <a:spcBef>
                <a:spcPts val="0"/>
              </a:spcBef>
              <a:spcAft>
                <a:spcPts val="200"/>
              </a:spcAft>
              <a:buSzPct val="100000"/>
              <a:buFontTx/>
              <a:buBlip>
                <a:blip r:embed="rId2"/>
              </a:buBlip>
              <a:defRPr sz="1200">
                <a:solidFill>
                  <a:srgbClr val="5A5751"/>
                </a:solidFill>
              </a:defRPr>
            </a:lvl3pPr>
            <a:lvl4pPr marL="1143000" indent="-283464">
              <a:lnSpc>
                <a:spcPct val="130000"/>
              </a:lnSpc>
              <a:spcBef>
                <a:spcPts val="0"/>
              </a:spcBef>
              <a:spcAft>
                <a:spcPts val="200"/>
              </a:spcAft>
              <a:buSzPct val="100000"/>
              <a:buFontTx/>
              <a:buBlip>
                <a:blip r:embed="rId3"/>
              </a:buBlip>
              <a:defRPr sz="1100">
                <a:solidFill>
                  <a:srgbClr val="5A5751"/>
                </a:solidFill>
              </a:defRPr>
            </a:lvl4pPr>
            <a:lvl5pPr marL="1426464" indent="-283464">
              <a:lnSpc>
                <a:spcPct val="130000"/>
              </a:lnSpc>
              <a:spcBef>
                <a:spcPts val="0"/>
              </a:spcBef>
              <a:spcAft>
                <a:spcPts val="200"/>
              </a:spcAft>
              <a:buSzPct val="100000"/>
              <a:buFontTx/>
              <a:buBlip>
                <a:blip r:embed="rId2"/>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4"/>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5A5751"/>
                </a:solidFill>
              </a:defRPr>
            </a:lvl1pPr>
            <a:lvl2pPr marL="566928" indent="-301752">
              <a:lnSpc>
                <a:spcPct val="130000"/>
              </a:lnSpc>
              <a:spcBef>
                <a:spcPts val="0"/>
              </a:spcBef>
              <a:spcAft>
                <a:spcPts val="200"/>
              </a:spcAft>
              <a:buSzPct val="90000"/>
              <a:buFontTx/>
              <a:buBlip>
                <a:blip r:embed="rId3"/>
              </a:buBlip>
              <a:defRPr sz="1400" baseline="0">
                <a:solidFill>
                  <a:srgbClr val="5A5751"/>
                </a:solidFill>
              </a:defRPr>
            </a:lvl2pPr>
            <a:lvl3pPr marL="859536" indent="-292608">
              <a:lnSpc>
                <a:spcPct val="130000"/>
              </a:lnSpc>
              <a:spcBef>
                <a:spcPts val="0"/>
              </a:spcBef>
              <a:spcAft>
                <a:spcPts val="200"/>
              </a:spcAft>
              <a:buSzPct val="100000"/>
              <a:buFontTx/>
              <a:buBlip>
                <a:blip r:embed="rId2"/>
              </a:buBlip>
              <a:defRPr sz="1200">
                <a:solidFill>
                  <a:srgbClr val="5A5751"/>
                </a:solidFill>
              </a:defRPr>
            </a:lvl3pPr>
            <a:lvl4pPr marL="1143000" indent="-283464">
              <a:lnSpc>
                <a:spcPct val="130000"/>
              </a:lnSpc>
              <a:spcBef>
                <a:spcPts val="0"/>
              </a:spcBef>
              <a:spcAft>
                <a:spcPts val="200"/>
              </a:spcAft>
              <a:buSzPct val="100000"/>
              <a:buFontTx/>
              <a:buBlip>
                <a:blip r:embed="rId3"/>
              </a:buBlip>
              <a:defRPr sz="1100">
                <a:solidFill>
                  <a:srgbClr val="5A5751"/>
                </a:solidFill>
              </a:defRPr>
            </a:lvl4pPr>
            <a:lvl5pPr marL="1426464" indent="-283464">
              <a:lnSpc>
                <a:spcPct val="130000"/>
              </a:lnSpc>
              <a:spcBef>
                <a:spcPts val="0"/>
              </a:spcBef>
              <a:spcAft>
                <a:spcPts val="200"/>
              </a:spcAft>
              <a:buSzPct val="100000"/>
              <a:buFontTx/>
              <a:buBlip>
                <a:blip r:embed="rId2"/>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251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g 1 Column Graphic">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7787" y="0"/>
            <a:ext cx="3116213" cy="3129761"/>
          </a:xfrm>
          <a:prstGeom prst="rect">
            <a:avLst/>
          </a:prstGeom>
        </p:spPr>
      </p:pic>
      <p:sp>
        <p:nvSpPr>
          <p:cNvPr id="7" name="Content Placeholder 6"/>
          <p:cNvSpPr>
            <a:spLocks noGrp="1"/>
          </p:cNvSpPr>
          <p:nvPr>
            <p:ph sz="quarter" idx="12"/>
          </p:nvPr>
        </p:nvSpPr>
        <p:spPr>
          <a:xfrm>
            <a:off x="342900" y="1200150"/>
            <a:ext cx="84582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5A5751"/>
                </a:solidFill>
              </a:defRPr>
            </a:lvl1pPr>
            <a:lvl2pPr marL="566928" indent="-301752">
              <a:lnSpc>
                <a:spcPct val="130000"/>
              </a:lnSpc>
              <a:spcBef>
                <a:spcPts val="0"/>
              </a:spcBef>
              <a:spcAft>
                <a:spcPts val="200"/>
              </a:spcAft>
              <a:buSzPct val="90000"/>
              <a:buFontTx/>
              <a:buBlip>
                <a:blip r:embed="rId4"/>
              </a:buBlip>
              <a:defRPr sz="1400" baseline="0">
                <a:solidFill>
                  <a:srgbClr val="5A5751"/>
                </a:solidFill>
              </a:defRPr>
            </a:lvl2pPr>
            <a:lvl3pPr marL="859536" indent="-292608">
              <a:lnSpc>
                <a:spcPct val="130000"/>
              </a:lnSpc>
              <a:spcBef>
                <a:spcPts val="0"/>
              </a:spcBef>
              <a:spcAft>
                <a:spcPts val="200"/>
              </a:spcAft>
              <a:buSzPct val="100000"/>
              <a:buFontTx/>
              <a:buBlip>
                <a:blip r:embed="rId3"/>
              </a:buBlip>
              <a:defRPr sz="1200">
                <a:solidFill>
                  <a:srgbClr val="5A5751"/>
                </a:solidFill>
              </a:defRPr>
            </a:lvl3pPr>
            <a:lvl4pPr marL="1143000" indent="-283464">
              <a:lnSpc>
                <a:spcPct val="130000"/>
              </a:lnSpc>
              <a:spcBef>
                <a:spcPts val="0"/>
              </a:spcBef>
              <a:spcAft>
                <a:spcPts val="200"/>
              </a:spcAft>
              <a:buSzPct val="100000"/>
              <a:buFontTx/>
              <a:buBlip>
                <a:blip r:embed="rId4"/>
              </a:buBlip>
              <a:defRPr sz="1100">
                <a:solidFill>
                  <a:srgbClr val="5A5751"/>
                </a:solidFill>
              </a:defRPr>
            </a:lvl4pPr>
            <a:lvl5pPr marL="1426464" indent="-283464">
              <a:lnSpc>
                <a:spcPct val="130000"/>
              </a:lnSpc>
              <a:spcBef>
                <a:spcPts val="0"/>
              </a:spcBef>
              <a:spcAft>
                <a:spcPts val="200"/>
              </a:spcAft>
              <a:buSzPct val="100000"/>
              <a:buFontTx/>
              <a:buBlip>
                <a:blip r:embed="rId3"/>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040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g 2 Column Graphic">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7787" y="0"/>
            <a:ext cx="3116213" cy="3129761"/>
          </a:xfrm>
          <a:prstGeom prst="rect">
            <a:avLst/>
          </a:prstGeom>
        </p:spPr>
      </p:pic>
      <p:sp>
        <p:nvSpPr>
          <p:cNvPr id="7" name="Content Placeholder 6"/>
          <p:cNvSpPr>
            <a:spLocks noGrp="1"/>
          </p:cNvSpPr>
          <p:nvPr>
            <p:ph sz="quarter" idx="12"/>
          </p:nvPr>
        </p:nvSpPr>
        <p:spPr>
          <a:xfrm>
            <a:off x="342900"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5A5751"/>
                </a:solidFill>
              </a:defRPr>
            </a:lvl1pPr>
            <a:lvl2pPr marL="566928" indent="-301752">
              <a:lnSpc>
                <a:spcPct val="130000"/>
              </a:lnSpc>
              <a:spcBef>
                <a:spcPts val="0"/>
              </a:spcBef>
              <a:spcAft>
                <a:spcPts val="200"/>
              </a:spcAft>
              <a:buSzPct val="90000"/>
              <a:buFontTx/>
              <a:buBlip>
                <a:blip r:embed="rId4"/>
              </a:buBlip>
              <a:defRPr sz="1400" baseline="0">
                <a:solidFill>
                  <a:srgbClr val="5A5751"/>
                </a:solidFill>
              </a:defRPr>
            </a:lvl2pPr>
            <a:lvl3pPr marL="859536" indent="-292608">
              <a:lnSpc>
                <a:spcPct val="130000"/>
              </a:lnSpc>
              <a:spcBef>
                <a:spcPts val="0"/>
              </a:spcBef>
              <a:spcAft>
                <a:spcPts val="200"/>
              </a:spcAft>
              <a:buSzPct val="100000"/>
              <a:buFontTx/>
              <a:buBlip>
                <a:blip r:embed="rId3"/>
              </a:buBlip>
              <a:defRPr sz="1200">
                <a:solidFill>
                  <a:srgbClr val="5A5751"/>
                </a:solidFill>
              </a:defRPr>
            </a:lvl3pPr>
            <a:lvl4pPr marL="1143000" indent="-283464">
              <a:lnSpc>
                <a:spcPct val="130000"/>
              </a:lnSpc>
              <a:spcBef>
                <a:spcPts val="0"/>
              </a:spcBef>
              <a:spcAft>
                <a:spcPts val="200"/>
              </a:spcAft>
              <a:buSzPct val="100000"/>
              <a:buFontTx/>
              <a:buBlip>
                <a:blip r:embed="rId4"/>
              </a:buBlip>
              <a:defRPr sz="1100">
                <a:solidFill>
                  <a:srgbClr val="5A5751"/>
                </a:solidFill>
              </a:defRPr>
            </a:lvl4pPr>
            <a:lvl5pPr marL="1426464" indent="-283464">
              <a:lnSpc>
                <a:spcPct val="130000"/>
              </a:lnSpc>
              <a:spcBef>
                <a:spcPts val="0"/>
              </a:spcBef>
              <a:spcAft>
                <a:spcPts val="200"/>
              </a:spcAft>
              <a:buSzPct val="100000"/>
              <a:buFontTx/>
              <a:buBlip>
                <a:blip r:embed="rId3"/>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4"/>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3"/>
              </a:buBlip>
              <a:defRPr sz="1600" baseline="0">
                <a:solidFill>
                  <a:srgbClr val="5A5751"/>
                </a:solidFill>
              </a:defRPr>
            </a:lvl1pPr>
            <a:lvl2pPr marL="566928" indent="-301752">
              <a:lnSpc>
                <a:spcPct val="130000"/>
              </a:lnSpc>
              <a:spcBef>
                <a:spcPts val="0"/>
              </a:spcBef>
              <a:spcAft>
                <a:spcPts val="200"/>
              </a:spcAft>
              <a:buSzPct val="90000"/>
              <a:buFontTx/>
              <a:buBlip>
                <a:blip r:embed="rId4"/>
              </a:buBlip>
              <a:defRPr sz="1400" baseline="0">
                <a:solidFill>
                  <a:srgbClr val="5A5751"/>
                </a:solidFill>
              </a:defRPr>
            </a:lvl2pPr>
            <a:lvl3pPr marL="859536" indent="-292608">
              <a:lnSpc>
                <a:spcPct val="130000"/>
              </a:lnSpc>
              <a:spcBef>
                <a:spcPts val="0"/>
              </a:spcBef>
              <a:spcAft>
                <a:spcPts val="200"/>
              </a:spcAft>
              <a:buSzPct val="100000"/>
              <a:buFontTx/>
              <a:buBlip>
                <a:blip r:embed="rId3"/>
              </a:buBlip>
              <a:defRPr sz="1200">
                <a:solidFill>
                  <a:srgbClr val="5A5751"/>
                </a:solidFill>
              </a:defRPr>
            </a:lvl3pPr>
            <a:lvl4pPr marL="1143000" indent="-283464">
              <a:lnSpc>
                <a:spcPct val="130000"/>
              </a:lnSpc>
              <a:spcBef>
                <a:spcPts val="0"/>
              </a:spcBef>
              <a:spcAft>
                <a:spcPts val="200"/>
              </a:spcAft>
              <a:buSzPct val="100000"/>
              <a:buFontTx/>
              <a:buBlip>
                <a:blip r:embed="rId4"/>
              </a:buBlip>
              <a:defRPr sz="1100">
                <a:solidFill>
                  <a:srgbClr val="5A5751"/>
                </a:solidFill>
              </a:defRPr>
            </a:lvl4pPr>
            <a:lvl5pPr marL="1426464" indent="-283464">
              <a:lnSpc>
                <a:spcPct val="130000"/>
              </a:lnSpc>
              <a:spcBef>
                <a:spcPts val="0"/>
              </a:spcBef>
              <a:spcAft>
                <a:spcPts val="200"/>
              </a:spcAft>
              <a:buSzPct val="100000"/>
              <a:buFontTx/>
              <a:buBlip>
                <a:blip r:embed="rId3"/>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87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Bg Right Column Only">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42900" y="361950"/>
            <a:ext cx="8458200" cy="365760"/>
          </a:xfrm>
          <a:prstGeom prst="rect">
            <a:avLst/>
          </a:prstGeom>
        </p:spPr>
        <p:txBody>
          <a:bodyPr lIns="0" tIns="91440" rIns="0" bIns="91440" anchor="ctr" anchorCtr="0">
            <a:noAutofit/>
          </a:bodyPr>
          <a:lstStyle>
            <a:lvl1pPr algn="l">
              <a:defRPr sz="2000" cap="none" baseline="0">
                <a:solidFill>
                  <a:schemeClr val="tx2"/>
                </a:solidFill>
              </a:defRPr>
            </a:lvl1pPr>
          </a:lstStyle>
          <a:p>
            <a:r>
              <a:rPr lang="en-US" dirty="0"/>
              <a:t>Click To Edit Master Title Style</a:t>
            </a:r>
          </a:p>
        </p:txBody>
      </p:sp>
      <p:sp>
        <p:nvSpPr>
          <p:cNvPr id="7" name="Content Placeholder 6"/>
          <p:cNvSpPr>
            <a:spLocks noGrp="1"/>
          </p:cNvSpPr>
          <p:nvPr>
            <p:ph sz="quarter" idx="14"/>
          </p:nvPr>
        </p:nvSpPr>
        <p:spPr>
          <a:xfrm>
            <a:off x="4690872" y="1200150"/>
            <a:ext cx="4114800" cy="3181350"/>
          </a:xfrm>
          <a:prstGeom prst="rect">
            <a:avLst/>
          </a:prstGeom>
        </p:spPr>
        <p:txBody>
          <a:bodyPr lIns="0" tIns="0" rIns="0" bIns="0">
            <a:normAutofit/>
          </a:bodyPr>
          <a:lstStyle>
            <a:lvl1pPr marL="256032" indent="-256032">
              <a:lnSpc>
                <a:spcPct val="130000"/>
              </a:lnSpc>
              <a:spcBef>
                <a:spcPts val="1800"/>
              </a:spcBef>
              <a:spcAft>
                <a:spcPts val="200"/>
              </a:spcAft>
              <a:buSzPct val="95000"/>
              <a:buFontTx/>
              <a:buBlip>
                <a:blip r:embed="rId2"/>
              </a:buBlip>
              <a:defRPr sz="1600" baseline="0">
                <a:solidFill>
                  <a:srgbClr val="5A5751"/>
                </a:solidFill>
              </a:defRPr>
            </a:lvl1pPr>
            <a:lvl2pPr marL="566928" indent="-301752">
              <a:lnSpc>
                <a:spcPct val="130000"/>
              </a:lnSpc>
              <a:spcBef>
                <a:spcPts val="0"/>
              </a:spcBef>
              <a:spcAft>
                <a:spcPts val="200"/>
              </a:spcAft>
              <a:buSzPct val="90000"/>
              <a:buFontTx/>
              <a:buBlip>
                <a:blip r:embed="rId3"/>
              </a:buBlip>
              <a:defRPr sz="1400" baseline="0">
                <a:solidFill>
                  <a:srgbClr val="5A5751"/>
                </a:solidFill>
              </a:defRPr>
            </a:lvl2pPr>
            <a:lvl3pPr marL="859536" indent="-292608">
              <a:lnSpc>
                <a:spcPct val="130000"/>
              </a:lnSpc>
              <a:spcBef>
                <a:spcPts val="0"/>
              </a:spcBef>
              <a:spcAft>
                <a:spcPts val="200"/>
              </a:spcAft>
              <a:buSzPct val="100000"/>
              <a:buFontTx/>
              <a:buBlip>
                <a:blip r:embed="rId2"/>
              </a:buBlip>
              <a:defRPr sz="1200">
                <a:solidFill>
                  <a:srgbClr val="5A5751"/>
                </a:solidFill>
              </a:defRPr>
            </a:lvl3pPr>
            <a:lvl4pPr marL="1143000" indent="-283464">
              <a:lnSpc>
                <a:spcPct val="130000"/>
              </a:lnSpc>
              <a:spcBef>
                <a:spcPts val="0"/>
              </a:spcBef>
              <a:spcAft>
                <a:spcPts val="200"/>
              </a:spcAft>
              <a:buSzPct val="100000"/>
              <a:buFontTx/>
              <a:buBlip>
                <a:blip r:embed="rId3"/>
              </a:buBlip>
              <a:defRPr sz="1100">
                <a:solidFill>
                  <a:srgbClr val="5A5751"/>
                </a:solidFill>
              </a:defRPr>
            </a:lvl4pPr>
            <a:lvl5pPr marL="1426464" indent="-283464">
              <a:lnSpc>
                <a:spcPct val="130000"/>
              </a:lnSpc>
              <a:spcBef>
                <a:spcPts val="0"/>
              </a:spcBef>
              <a:spcAft>
                <a:spcPts val="200"/>
              </a:spcAft>
              <a:buSzPct val="100000"/>
              <a:buFontTx/>
              <a:buBlip>
                <a:blip r:embed="rId2"/>
              </a:buBlip>
              <a:defRPr sz="1000">
                <a:solidFill>
                  <a:srgbClr val="5A575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0265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4.jp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4.jp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Verdana" pitchFamily="34" charset="0"/>
                <a:ea typeface="Verdana" pitchFamily="34" charset="0"/>
                <a:cs typeface="Verdana" pitchFamily="34" charset="0"/>
              </a:rPr>
              <a:t>VARONIS SYSTEMS. PROPRIETARY &amp; CONFIDENTIAL.</a:t>
            </a:r>
          </a:p>
        </p:txBody>
      </p:sp>
      <p:pic>
        <p:nvPicPr>
          <p:cNvPr id="5" name="Picture 4"/>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457200" y="457664"/>
            <a:ext cx="1600200" cy="2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704376"/>
      </p:ext>
    </p:extLst>
  </p:cSld>
  <p:clrMap bg1="lt1" tx1="dk1" bg2="lt2" tx2="dk2" accent1="accent1" accent2="accent2" accent3="accent3" accent4="accent4" accent5="accent5" accent6="accent6" hlink="hlink" folHlink="folHlink"/>
  <p:sldLayoutIdLst>
    <p:sldLayoutId id="2147483921" r:id="rId1"/>
    <p:sldLayoutId id="2147483930" r:id="rId2"/>
    <p:sldLayoutId id="2147483925" r:id="rId3"/>
    <p:sldLayoutId id="214748392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BFC1DD3-4D1A-634C-BF11-24CAB6439E93}"/>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162800" y="4608576"/>
            <a:ext cx="1600200" cy="266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Rectangle 19"/>
          <p:cNvSpPr/>
          <p:nvPr/>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Century Gothic"/>
                <a:ea typeface="Century Gothic"/>
                <a:cs typeface="Century Gothic"/>
              </a:rPr>
              <a:t>VARONIS SYSTEMS. PROPRIETARY &amp; CONFIDENTIAL.</a:t>
            </a:r>
          </a:p>
        </p:txBody>
      </p:sp>
      <p:sp>
        <p:nvSpPr>
          <p:cNvPr id="21" name="TextBox 20"/>
          <p:cNvSpPr txBox="1"/>
          <p:nvPr/>
        </p:nvSpPr>
        <p:spPr>
          <a:xfrm>
            <a:off x="152400" y="4851856"/>
            <a:ext cx="263031" cy="169277"/>
          </a:xfrm>
          <a:prstGeom prst="rect">
            <a:avLst/>
          </a:prstGeom>
          <a:noFill/>
        </p:spPr>
        <p:txBody>
          <a:bodyPr wrap="none" rtlCol="0">
            <a:spAutoFit/>
          </a:bodyPr>
          <a:lstStyle/>
          <a:p>
            <a:pPr eaLnBrk="0" fontAlgn="base" hangingPunct="0">
              <a:spcBef>
                <a:spcPct val="20000"/>
              </a:spcBef>
              <a:spcAft>
                <a:spcPct val="0"/>
              </a:spcAft>
              <a:buClr>
                <a:srgbClr val="B61C23"/>
              </a:buClr>
              <a:buSzPct val="90000"/>
              <a:buFont typeface="Wingdings" pitchFamily="2" charset="2"/>
              <a:buNone/>
            </a:pPr>
            <a:fld id="{3F2F667F-5B3C-4CD2-BC7F-A65273AAF06E}" type="slidenum">
              <a:rPr lang="en-US" sz="500" smtClean="0">
                <a:solidFill>
                  <a:srgbClr val="969696"/>
                </a:solidFill>
                <a:latin typeface="Century Gothic"/>
                <a:cs typeface="Century Gothic"/>
              </a:rPr>
              <a:pPr eaLnBrk="0" fontAlgn="base" hangingPunct="0">
                <a:spcBef>
                  <a:spcPct val="20000"/>
                </a:spcBef>
                <a:spcAft>
                  <a:spcPct val="0"/>
                </a:spcAft>
                <a:buClr>
                  <a:srgbClr val="B61C23"/>
                </a:buClr>
                <a:buSzPct val="90000"/>
                <a:buFont typeface="Wingdings" pitchFamily="2" charset="2"/>
                <a:buNone/>
              </a:pPr>
              <a:t>‹#›</a:t>
            </a:fld>
            <a:endParaRPr lang="en-US" sz="500" dirty="0">
              <a:solidFill>
                <a:srgbClr val="969696"/>
              </a:solidFill>
              <a:latin typeface="Century Gothic"/>
              <a:cs typeface="Century Gothic"/>
            </a:endParaRPr>
          </a:p>
        </p:txBody>
      </p:sp>
    </p:spTree>
    <p:extLst>
      <p:ext uri="{BB962C8B-B14F-4D97-AF65-F5344CB8AC3E}">
        <p14:creationId xmlns:p14="http://schemas.microsoft.com/office/powerpoint/2010/main" val="180392654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923" r:id="rId5"/>
    <p:sldLayoutId id="2147483920"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Century Gothic"/>
                <a:ea typeface="Century Gothic"/>
                <a:cs typeface="Century Gothic"/>
              </a:rPr>
              <a:t>VARONIS SYSTEMS. PROPRIETARY &amp; CONFIDENTIAL.</a:t>
            </a:r>
          </a:p>
        </p:txBody>
      </p:sp>
      <p:sp>
        <p:nvSpPr>
          <p:cNvPr id="8" name="TextBox 7"/>
          <p:cNvSpPr txBox="1"/>
          <p:nvPr/>
        </p:nvSpPr>
        <p:spPr>
          <a:xfrm>
            <a:off x="152400" y="4851856"/>
            <a:ext cx="263031" cy="169277"/>
          </a:xfrm>
          <a:prstGeom prst="rect">
            <a:avLst/>
          </a:prstGeom>
          <a:noFill/>
        </p:spPr>
        <p:txBody>
          <a:bodyPr wrap="none" rtlCol="0">
            <a:spAutoFit/>
          </a:bodyPr>
          <a:lstStyle/>
          <a:p>
            <a:pPr eaLnBrk="0" fontAlgn="base" hangingPunct="0">
              <a:spcBef>
                <a:spcPct val="20000"/>
              </a:spcBef>
              <a:spcAft>
                <a:spcPct val="0"/>
              </a:spcAft>
              <a:buClr>
                <a:srgbClr val="B61C23"/>
              </a:buClr>
              <a:buSzPct val="90000"/>
              <a:buFont typeface="Wingdings" pitchFamily="2" charset="2"/>
              <a:buNone/>
            </a:pPr>
            <a:fld id="{3F2F667F-5B3C-4CD2-BC7F-A65273AAF06E}" type="slidenum">
              <a:rPr lang="en-US" sz="500" smtClean="0">
                <a:solidFill>
                  <a:srgbClr val="969696"/>
                </a:solidFill>
                <a:latin typeface="Century Gothic"/>
                <a:cs typeface="Century Gothic"/>
              </a:rPr>
              <a:pPr eaLnBrk="0" fontAlgn="base" hangingPunct="0">
                <a:spcBef>
                  <a:spcPct val="20000"/>
                </a:spcBef>
                <a:spcAft>
                  <a:spcPct val="0"/>
                </a:spcAft>
                <a:buClr>
                  <a:srgbClr val="B61C23"/>
                </a:buClr>
                <a:buSzPct val="90000"/>
                <a:buFont typeface="Wingdings" pitchFamily="2" charset="2"/>
                <a:buNone/>
              </a:pPr>
              <a:t>‹#›</a:t>
            </a:fld>
            <a:endParaRPr lang="en-US" sz="500" dirty="0">
              <a:solidFill>
                <a:srgbClr val="969696"/>
              </a:solidFill>
              <a:latin typeface="Century Gothic"/>
              <a:cs typeface="Century Gothic"/>
            </a:endParaRPr>
          </a:p>
        </p:txBody>
      </p:sp>
    </p:spTree>
    <p:extLst>
      <p:ext uri="{BB962C8B-B14F-4D97-AF65-F5344CB8AC3E}">
        <p14:creationId xmlns:p14="http://schemas.microsoft.com/office/powerpoint/2010/main" val="138177841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928" r:id="rId4"/>
    <p:sldLayoutId id="2147483850" r:id="rId5"/>
    <p:sldLayoutId id="2147483922" r:id="rId6"/>
    <p:sldLayoutId id="2147483851" r:id="rId7"/>
    <p:sldLayoutId id="2147483852" r:id="rId8"/>
    <p:sldLayoutId id="2147483853" r:id="rId9"/>
    <p:sldLayoutId id="2147483854"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0" name="Rectangle 19"/>
          <p:cNvSpPr/>
          <p:nvPr/>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Century Gothic"/>
                <a:ea typeface="Century Gothic"/>
                <a:cs typeface="Century Gothic"/>
              </a:rPr>
              <a:t>VARONIS SYSTEMS. PROPRIETARY &amp; CONFIDENTIAL.</a:t>
            </a:r>
          </a:p>
        </p:txBody>
      </p:sp>
      <p:sp>
        <p:nvSpPr>
          <p:cNvPr id="21" name="TextBox 20"/>
          <p:cNvSpPr txBox="1"/>
          <p:nvPr/>
        </p:nvSpPr>
        <p:spPr>
          <a:xfrm>
            <a:off x="152400" y="4851856"/>
            <a:ext cx="263031" cy="169277"/>
          </a:xfrm>
          <a:prstGeom prst="rect">
            <a:avLst/>
          </a:prstGeom>
          <a:noFill/>
        </p:spPr>
        <p:txBody>
          <a:bodyPr wrap="none" rtlCol="0">
            <a:spAutoFit/>
          </a:bodyPr>
          <a:lstStyle/>
          <a:p>
            <a:pPr eaLnBrk="0" fontAlgn="base" hangingPunct="0">
              <a:spcBef>
                <a:spcPct val="20000"/>
              </a:spcBef>
              <a:spcAft>
                <a:spcPct val="0"/>
              </a:spcAft>
              <a:buClr>
                <a:srgbClr val="B61C23"/>
              </a:buClr>
              <a:buSzPct val="90000"/>
              <a:buFont typeface="Wingdings" pitchFamily="2" charset="2"/>
              <a:buNone/>
            </a:pPr>
            <a:fld id="{3F2F667F-5B3C-4CD2-BC7F-A65273AAF06E}" type="slidenum">
              <a:rPr lang="en-US" sz="500" smtClean="0">
                <a:solidFill>
                  <a:srgbClr val="969696"/>
                </a:solidFill>
                <a:latin typeface="Century Gothic"/>
                <a:cs typeface="Century Gothic"/>
              </a:rPr>
              <a:pPr eaLnBrk="0" fontAlgn="base" hangingPunct="0">
                <a:spcBef>
                  <a:spcPct val="20000"/>
                </a:spcBef>
                <a:spcAft>
                  <a:spcPct val="0"/>
                </a:spcAft>
                <a:buClr>
                  <a:srgbClr val="B61C23"/>
                </a:buClr>
                <a:buSzPct val="90000"/>
                <a:buFont typeface="Wingdings" pitchFamily="2" charset="2"/>
                <a:buNone/>
              </a:pPr>
              <a:t>‹#›</a:t>
            </a:fld>
            <a:endParaRPr lang="en-US" sz="500" dirty="0">
              <a:solidFill>
                <a:srgbClr val="969696"/>
              </a:solidFill>
              <a:latin typeface="Century Gothic"/>
              <a:cs typeface="Century Gothic"/>
            </a:endParaRPr>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62800" y="4608975"/>
            <a:ext cx="1600200" cy="266700"/>
          </a:xfrm>
          <a:prstGeom prst="rect">
            <a:avLst/>
          </a:prstGeom>
        </p:spPr>
      </p:pic>
    </p:spTree>
    <p:extLst>
      <p:ext uri="{BB962C8B-B14F-4D97-AF65-F5344CB8AC3E}">
        <p14:creationId xmlns:p14="http://schemas.microsoft.com/office/powerpoint/2010/main" val="526226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26" r:id="rId5"/>
    <p:sldLayoutId id="2147483903" r:id="rId6"/>
    <p:sldLayoutId id="2147483932" r:id="rId7"/>
    <p:sldLayoutId id="2147483933" r:id="rId8"/>
    <p:sldLayoutId id="2147483934" r:id="rId9"/>
    <p:sldLayoutId id="2147483939" r:id="rId10"/>
    <p:sldLayoutId id="214748394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57200" y="4851856"/>
            <a:ext cx="2722601" cy="1692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all" spc="0" normalizeH="0" baseline="0" noProof="0" dirty="0">
                <a:ln>
                  <a:noFill/>
                </a:ln>
                <a:solidFill>
                  <a:srgbClr val="969696"/>
                </a:solidFill>
                <a:effectLst/>
                <a:uLnTx/>
                <a:uFillTx/>
                <a:latin typeface="Century Gothic"/>
                <a:ea typeface="Century Gothic"/>
                <a:cs typeface="Century Gothic"/>
              </a:rPr>
              <a:t>VARONIS SYSTEMS. PROPRIETARY &amp; CONFIDENTIAL.</a:t>
            </a:r>
          </a:p>
        </p:txBody>
      </p:sp>
      <p:sp>
        <p:nvSpPr>
          <p:cNvPr id="8" name="TextBox 7"/>
          <p:cNvSpPr txBox="1"/>
          <p:nvPr/>
        </p:nvSpPr>
        <p:spPr>
          <a:xfrm>
            <a:off x="152400" y="4851856"/>
            <a:ext cx="263031" cy="169277"/>
          </a:xfrm>
          <a:prstGeom prst="rect">
            <a:avLst/>
          </a:prstGeom>
          <a:noFill/>
        </p:spPr>
        <p:txBody>
          <a:bodyPr wrap="none" rtlCol="0">
            <a:spAutoFit/>
          </a:bodyPr>
          <a:lstStyle/>
          <a:p>
            <a:pPr eaLnBrk="0" fontAlgn="base" hangingPunct="0">
              <a:spcBef>
                <a:spcPct val="20000"/>
              </a:spcBef>
              <a:spcAft>
                <a:spcPct val="0"/>
              </a:spcAft>
              <a:buClr>
                <a:srgbClr val="B61C23"/>
              </a:buClr>
              <a:buSzPct val="90000"/>
              <a:buFont typeface="Wingdings" pitchFamily="2" charset="2"/>
              <a:buNone/>
            </a:pPr>
            <a:fld id="{3F2F667F-5B3C-4CD2-BC7F-A65273AAF06E}" type="slidenum">
              <a:rPr lang="en-US" sz="500" smtClean="0">
                <a:solidFill>
                  <a:srgbClr val="969696"/>
                </a:solidFill>
                <a:latin typeface="Century Gothic"/>
                <a:cs typeface="Century Gothic"/>
              </a:rPr>
              <a:pPr eaLnBrk="0" fontAlgn="base" hangingPunct="0">
                <a:spcBef>
                  <a:spcPct val="20000"/>
                </a:spcBef>
                <a:spcAft>
                  <a:spcPct val="0"/>
                </a:spcAft>
                <a:buClr>
                  <a:srgbClr val="B61C23"/>
                </a:buClr>
                <a:buSzPct val="90000"/>
                <a:buFont typeface="Wingdings" pitchFamily="2" charset="2"/>
                <a:buNone/>
              </a:pPr>
              <a:t>‹#›</a:t>
            </a:fld>
            <a:endParaRPr lang="en-US" sz="500" dirty="0">
              <a:solidFill>
                <a:srgbClr val="969696"/>
              </a:solidFill>
              <a:latin typeface="Century Gothic"/>
              <a:cs typeface="Century Gothic"/>
            </a:endParaRPr>
          </a:p>
        </p:txBody>
      </p:sp>
    </p:spTree>
    <p:extLst>
      <p:ext uri="{BB962C8B-B14F-4D97-AF65-F5344CB8AC3E}">
        <p14:creationId xmlns:p14="http://schemas.microsoft.com/office/powerpoint/2010/main" val="2663698072"/>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27" r:id="rId4"/>
    <p:sldLayoutId id="2147483909" r:id="rId5"/>
    <p:sldLayoutId id="2147483910" r:id="rId6"/>
    <p:sldLayoutId id="2147483931" r:id="rId7"/>
    <p:sldLayoutId id="2147483911" r:id="rId8"/>
    <p:sldLayoutId id="2147483912" r:id="rId9"/>
    <p:sldLayoutId id="2147483913" r:id="rId10"/>
    <p:sldLayoutId id="214748391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63.png"/><Relationship Id="rId10" Type="http://schemas.openxmlformats.org/officeDocument/2006/relationships/image" Target="../media/image66.png"/><Relationship Id="rId4" Type="http://schemas.microsoft.com/office/2007/relationships/hdphoto" Target="../media/hdphoto1.wdp"/><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18" Type="http://schemas.openxmlformats.org/officeDocument/2006/relationships/image" Target="../media/image40.png"/><Relationship Id="rId3" Type="http://schemas.openxmlformats.org/officeDocument/2006/relationships/image" Target="../media/image67.png"/><Relationship Id="rId7" Type="http://schemas.openxmlformats.org/officeDocument/2006/relationships/image" Target="../media/image36.png"/><Relationship Id="rId12" Type="http://schemas.openxmlformats.org/officeDocument/2006/relationships/image" Target="../media/image34.png"/><Relationship Id="rId17" Type="http://schemas.openxmlformats.org/officeDocument/2006/relationships/image" Target="../media/image74.png"/><Relationship Id="rId2" Type="http://schemas.openxmlformats.org/officeDocument/2006/relationships/notesSlide" Target="../notesSlides/notesSlide13.xml"/><Relationship Id="rId16" Type="http://schemas.openxmlformats.org/officeDocument/2006/relationships/image" Target="../media/image73.png"/><Relationship Id="rId1" Type="http://schemas.openxmlformats.org/officeDocument/2006/relationships/slideLayout" Target="../slideLayouts/slideLayout31.xml"/><Relationship Id="rId6" Type="http://schemas.openxmlformats.org/officeDocument/2006/relationships/image" Target="../media/image35.png"/><Relationship Id="rId11" Type="http://schemas.openxmlformats.org/officeDocument/2006/relationships/chart" Target="../charts/chart1.xml"/><Relationship Id="rId5" Type="http://schemas.openxmlformats.org/officeDocument/2006/relationships/image" Target="../media/image69.png"/><Relationship Id="rId15" Type="http://schemas.openxmlformats.org/officeDocument/2006/relationships/image" Target="../media/image72.png"/><Relationship Id="rId10" Type="http://schemas.openxmlformats.org/officeDocument/2006/relationships/image" Target="../media/image39.png"/><Relationship Id="rId19" Type="http://schemas.openxmlformats.org/officeDocument/2006/relationships/image" Target="../media/image41.png"/><Relationship Id="rId4" Type="http://schemas.openxmlformats.org/officeDocument/2006/relationships/image" Target="../media/image68.png"/><Relationship Id="rId9" Type="http://schemas.openxmlformats.org/officeDocument/2006/relationships/image" Target="../media/image38.png"/><Relationship Id="rId14"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 Id="rId5" Type="http://schemas.openxmlformats.org/officeDocument/2006/relationships/image" Target="../media/image8.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emf"/><Relationship Id="rId15" Type="http://schemas.openxmlformats.org/officeDocument/2006/relationships/image" Target="../media/image42.emf"/><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2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Infosecurity</a:t>
            </a:r>
            <a:r>
              <a:rPr lang="en-US" dirty="0"/>
              <a:t> Belgium</a:t>
            </a:r>
          </a:p>
        </p:txBody>
      </p:sp>
      <p:sp>
        <p:nvSpPr>
          <p:cNvPr id="4" name="Text Placeholder 3"/>
          <p:cNvSpPr>
            <a:spLocks noGrp="1"/>
          </p:cNvSpPr>
          <p:nvPr>
            <p:ph type="body" sz="quarter" idx="10"/>
          </p:nvPr>
        </p:nvSpPr>
        <p:spPr>
          <a:prstGeom prst="rect">
            <a:avLst/>
          </a:prstGeom>
        </p:spPr>
        <p:txBody>
          <a:bodyPr/>
          <a:lstStyle/>
          <a:p>
            <a:r>
              <a:rPr lang="en-US" dirty="0"/>
              <a:t>March, 2019</a:t>
            </a:r>
          </a:p>
        </p:txBody>
      </p:sp>
    </p:spTree>
    <p:extLst>
      <p:ext uri="{BB962C8B-B14F-4D97-AF65-F5344CB8AC3E}">
        <p14:creationId xmlns:p14="http://schemas.microsoft.com/office/powerpoint/2010/main" val="341730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9732293">
            <a:off x="2376256" y="903382"/>
            <a:ext cx="3717190" cy="3708397"/>
          </a:xfrm>
          <a:prstGeom prst="ellipse">
            <a:avLst/>
          </a:prstGeom>
          <a:solidFill>
            <a:srgbClr val="2124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434"/>
              </a:solidFill>
              <a:effectLst/>
              <a:uLnTx/>
              <a:uFillTx/>
              <a:latin typeface="Century Gothic"/>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732293">
            <a:off x="2448997" y="924111"/>
            <a:ext cx="3604521" cy="3641327"/>
          </a:xfrm>
          <a:prstGeom prst="rect">
            <a:avLst/>
          </a:prstGeom>
        </p:spPr>
      </p:pic>
      <p:sp>
        <p:nvSpPr>
          <p:cNvPr id="7" name="Title 1"/>
          <p:cNvSpPr>
            <a:spLocks noGrp="1"/>
          </p:cNvSpPr>
          <p:nvPr>
            <p:ph type="title"/>
          </p:nvPr>
        </p:nvSpPr>
        <p:spPr>
          <a:prstGeom prst="rect">
            <a:avLst/>
          </a:prstGeom>
        </p:spPr>
        <p:txBody>
          <a:bodyPr/>
          <a:lstStyle/>
          <a:p>
            <a:r>
              <a:rPr lang="en-US" sz="1600" dirty="0"/>
              <a:t>Data is in the Dark</a:t>
            </a:r>
            <a:endParaRPr lang="en-US" sz="1600" b="1" dirty="0"/>
          </a:p>
        </p:txBody>
      </p:sp>
      <p:sp>
        <p:nvSpPr>
          <p:cNvPr id="8" name="object 3"/>
          <p:cNvSpPr txBox="1">
            <a:spLocks/>
          </p:cNvSpPr>
          <p:nvPr/>
        </p:nvSpPr>
        <p:spPr>
          <a:xfrm>
            <a:off x="3413067" y="2269266"/>
            <a:ext cx="1676380" cy="1077218"/>
          </a:xfrm>
          <a:prstGeom prst="rect">
            <a:avLst/>
          </a:prstGeom>
        </p:spPr>
        <p:txBody>
          <a:bodyPr vert="horz" wrap="square" lIns="0" tIns="0" rIns="0" bIns="0" rtlCol="0" anchor="ctr" anchorCtr="0">
            <a:spAutoFit/>
          </a:bodyPr>
          <a:lstStyle>
            <a:lvl1pPr algn="l" defTabSz="457200" rtl="0" eaLnBrk="1" latinLnBrk="0" hangingPunct="1">
              <a:spcBef>
                <a:spcPct val="0"/>
              </a:spcBef>
              <a:buNone/>
              <a:defRPr sz="2000" kern="1200" cap="none" baseline="0">
                <a:solidFill>
                  <a:schemeClr val="tx2"/>
                </a:solidFill>
                <a:latin typeface="+mj-lt"/>
                <a:ea typeface="+mj-ea"/>
                <a:cs typeface="+mj-cs"/>
              </a:defRPr>
            </a:lvl1pPr>
          </a:lstStyle>
          <a:p>
            <a:pPr marL="1270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70" normalizeH="0" baseline="0" noProof="0" dirty="0">
                <a:ln>
                  <a:noFill/>
                </a:ln>
                <a:solidFill>
                  <a:prstClr val="white">
                    <a:lumMod val="95000"/>
                  </a:prstClr>
                </a:solidFill>
                <a:effectLst/>
                <a:uLnTx/>
                <a:uFillTx/>
                <a:latin typeface="Century Gothic" panose="020B0502020202020204" pitchFamily="34" charset="0"/>
                <a:ea typeface="+mj-ea"/>
                <a:cs typeface="+mj-cs"/>
              </a:rPr>
              <a:t>There </a:t>
            </a:r>
            <a:r>
              <a:rPr kumimoji="0" lang="en-US" sz="1400" b="0" i="0" u="none" strike="noStrike" kern="1200" cap="none" spc="50" normalizeH="0" baseline="0" noProof="0" dirty="0">
                <a:ln>
                  <a:noFill/>
                </a:ln>
                <a:solidFill>
                  <a:prstClr val="white">
                    <a:lumMod val="95000"/>
                  </a:prstClr>
                </a:solidFill>
                <a:effectLst/>
                <a:uLnTx/>
                <a:uFillTx/>
                <a:latin typeface="Century Gothic" panose="020B0502020202020204" pitchFamily="34" charset="0"/>
                <a:ea typeface="+mj-ea"/>
                <a:cs typeface="+mj-cs"/>
              </a:rPr>
              <a:t>are </a:t>
            </a:r>
            <a:r>
              <a:rPr kumimoji="0" lang="en-US" sz="1400" b="0" i="0" u="none" strike="noStrike" kern="1200" cap="none" spc="45" normalizeH="0" baseline="0" noProof="0" dirty="0">
                <a:ln>
                  <a:noFill/>
                </a:ln>
                <a:solidFill>
                  <a:prstClr val="white">
                    <a:lumMod val="95000"/>
                  </a:prstClr>
                </a:solidFill>
                <a:effectLst/>
                <a:uLnTx/>
                <a:uFillTx/>
                <a:latin typeface="Century Gothic" panose="020B0502020202020204" pitchFamily="34" charset="0"/>
                <a:ea typeface="+mj-ea"/>
                <a:cs typeface="+mj-cs"/>
              </a:rPr>
              <a:t>many</a:t>
            </a:r>
            <a:br>
              <a:rPr kumimoji="0" lang="en-US" sz="1400" b="0" i="0" u="none" strike="noStrike" kern="1200" cap="none" spc="45" normalizeH="0" baseline="0" noProof="0" dirty="0">
                <a:ln>
                  <a:noFill/>
                </a:ln>
                <a:solidFill>
                  <a:prstClr val="white">
                    <a:lumMod val="95000"/>
                  </a:prstClr>
                </a:solidFill>
                <a:effectLst/>
                <a:uLnTx/>
                <a:uFillTx/>
                <a:latin typeface="Century Gothic" panose="020B0502020202020204" pitchFamily="34" charset="0"/>
                <a:ea typeface="+mj-ea"/>
                <a:cs typeface="+mj-cs"/>
              </a:rPr>
            </a:br>
            <a:r>
              <a:rPr kumimoji="0" lang="en-US" sz="1400" b="0" i="0" u="none" strike="noStrike" kern="1200" cap="none" spc="50" normalizeH="0" baseline="0" noProof="0" dirty="0">
                <a:ln>
                  <a:noFill/>
                </a:ln>
                <a:solidFill>
                  <a:prstClr val="white">
                    <a:lumMod val="95000"/>
                  </a:prstClr>
                </a:solidFill>
                <a:effectLst/>
                <a:uLnTx/>
                <a:uFillTx/>
                <a:latin typeface="Century Gothic" panose="020B0502020202020204" pitchFamily="34" charset="0"/>
                <a:ea typeface="+mj-ea"/>
                <a:cs typeface="+mj-cs"/>
              </a:rPr>
              <a:t>questions </a:t>
            </a:r>
            <a:r>
              <a:rPr kumimoji="0" lang="en-US" sz="1400" b="0" i="0" u="none" strike="noStrike" kern="1200" cap="none" spc="55" normalizeH="0" baseline="0" noProof="0" dirty="0">
                <a:ln>
                  <a:noFill/>
                </a:ln>
                <a:solidFill>
                  <a:prstClr val="white">
                    <a:lumMod val="95000"/>
                  </a:prstClr>
                </a:solidFill>
                <a:effectLst/>
                <a:uLnTx/>
                <a:uFillTx/>
                <a:latin typeface="Century Gothic" panose="020B0502020202020204" pitchFamily="34" charset="0"/>
                <a:ea typeface="+mj-ea"/>
                <a:cs typeface="+mj-cs"/>
              </a:rPr>
              <a:t>IT </a:t>
            </a:r>
            <a:r>
              <a:rPr kumimoji="0" lang="en-US" sz="1400" b="0" i="0" u="none" strike="noStrike" kern="1200" cap="none" spc="65" normalizeH="0" baseline="0" noProof="0" dirty="0">
                <a:ln>
                  <a:noFill/>
                </a:ln>
                <a:solidFill>
                  <a:prstClr val="white">
                    <a:lumMod val="95000"/>
                  </a:prstClr>
                </a:solidFill>
                <a:effectLst/>
                <a:uLnTx/>
                <a:uFillTx/>
                <a:latin typeface="Century Gothic" panose="020B0502020202020204" pitchFamily="34" charset="0"/>
                <a:ea typeface="+mj-ea"/>
                <a:cs typeface="+mj-cs"/>
              </a:rPr>
              <a:t>and</a:t>
            </a:r>
            <a:br>
              <a:rPr kumimoji="0" lang="en-US" sz="1400" b="0" i="0" u="none" strike="noStrike" kern="1200" cap="none" spc="65" normalizeH="0" baseline="0" noProof="0" dirty="0">
                <a:ln>
                  <a:noFill/>
                </a:ln>
                <a:solidFill>
                  <a:prstClr val="white">
                    <a:lumMod val="95000"/>
                  </a:prstClr>
                </a:solidFill>
                <a:effectLst/>
                <a:uLnTx/>
                <a:uFillTx/>
                <a:latin typeface="Century Gothic" panose="020B0502020202020204" pitchFamily="34" charset="0"/>
                <a:ea typeface="+mj-ea"/>
                <a:cs typeface="+mj-cs"/>
              </a:rPr>
            </a:br>
            <a:r>
              <a:rPr kumimoji="0" lang="en-US" sz="1400" b="0" i="0" u="none" strike="noStrike" kern="1200" cap="none" spc="20" normalizeH="0" baseline="0" noProof="0" dirty="0">
                <a:ln>
                  <a:noFill/>
                </a:ln>
                <a:solidFill>
                  <a:prstClr val="white">
                    <a:lumMod val="95000"/>
                  </a:prstClr>
                </a:solidFill>
                <a:effectLst/>
                <a:uLnTx/>
                <a:uFillTx/>
                <a:latin typeface="Century Gothic" panose="020B0502020202020204" pitchFamily="34" charset="0"/>
                <a:ea typeface="+mj-ea"/>
                <a:cs typeface="+mj-cs"/>
              </a:rPr>
              <a:t>the </a:t>
            </a:r>
            <a:r>
              <a:rPr kumimoji="0" lang="en-US" sz="1400" b="0" i="0" u="none" strike="noStrike" kern="1200" cap="none" spc="75" normalizeH="0" baseline="0" noProof="0" dirty="0">
                <a:ln>
                  <a:noFill/>
                </a:ln>
                <a:solidFill>
                  <a:prstClr val="white">
                    <a:lumMod val="95000"/>
                  </a:prstClr>
                </a:solidFill>
                <a:effectLst/>
                <a:uLnTx/>
                <a:uFillTx/>
                <a:latin typeface="Century Gothic" panose="020B0502020202020204" pitchFamily="34" charset="0"/>
                <a:ea typeface="+mj-ea"/>
                <a:cs typeface="+mj-cs"/>
              </a:rPr>
              <a:t>business</a:t>
            </a:r>
            <a:br>
              <a:rPr kumimoji="0" lang="en-US" sz="1400" b="0" i="0" u="none" strike="noStrike" kern="1200" cap="none" spc="75" normalizeH="0" baseline="0" noProof="0" dirty="0">
                <a:ln>
                  <a:noFill/>
                </a:ln>
                <a:solidFill>
                  <a:prstClr val="white">
                    <a:lumMod val="95000"/>
                  </a:prstClr>
                </a:solidFill>
                <a:effectLst/>
                <a:uLnTx/>
                <a:uFillTx/>
                <a:latin typeface="Century Gothic" panose="020B0502020202020204" pitchFamily="34" charset="0"/>
                <a:ea typeface="+mj-ea"/>
                <a:cs typeface="+mj-cs"/>
              </a:rPr>
            </a:br>
            <a:r>
              <a:rPr kumimoji="0" lang="en-US" sz="1400" b="0" i="0" u="none" strike="noStrike" kern="1200" cap="none" spc="20" normalizeH="0" baseline="0" noProof="0" dirty="0">
                <a:ln>
                  <a:noFill/>
                </a:ln>
                <a:solidFill>
                  <a:prstClr val="white">
                    <a:lumMod val="95000"/>
                  </a:prstClr>
                </a:solidFill>
                <a:effectLst/>
                <a:uLnTx/>
                <a:uFillTx/>
                <a:latin typeface="Century Gothic" panose="020B0502020202020204" pitchFamily="34" charset="0"/>
                <a:ea typeface="+mj-ea"/>
                <a:cs typeface="+mj-cs"/>
              </a:rPr>
              <a:t>can’t</a:t>
            </a:r>
            <a:r>
              <a:rPr kumimoji="0" lang="en-US" sz="1400" b="0" i="0" u="none" strike="noStrike" kern="1200" cap="none" spc="-125" normalizeH="0" baseline="0" noProof="0" dirty="0">
                <a:ln>
                  <a:noFill/>
                </a:ln>
                <a:solidFill>
                  <a:prstClr val="white">
                    <a:lumMod val="95000"/>
                  </a:prstClr>
                </a:solidFill>
                <a:effectLst/>
                <a:uLnTx/>
                <a:uFillTx/>
                <a:latin typeface="Century Gothic" panose="020B0502020202020204" pitchFamily="34" charset="0"/>
                <a:ea typeface="+mj-ea"/>
                <a:cs typeface="+mj-cs"/>
              </a:rPr>
              <a:t> </a:t>
            </a:r>
            <a:r>
              <a:rPr kumimoji="0" lang="en-US" sz="1400" b="0" i="0" u="none" strike="noStrike" kern="1200" cap="none" spc="35" normalizeH="0" baseline="0" noProof="0" dirty="0">
                <a:ln>
                  <a:noFill/>
                </a:ln>
                <a:solidFill>
                  <a:prstClr val="white">
                    <a:lumMod val="95000"/>
                  </a:prstClr>
                </a:solidFill>
                <a:effectLst/>
                <a:uLnTx/>
                <a:uFillTx/>
                <a:latin typeface="Century Gothic" panose="020B0502020202020204" pitchFamily="34" charset="0"/>
                <a:ea typeface="+mj-ea"/>
                <a:cs typeface="+mj-cs"/>
              </a:rPr>
              <a:t>answer easily:</a:t>
            </a:r>
          </a:p>
        </p:txBody>
      </p:sp>
      <p:sp>
        <p:nvSpPr>
          <p:cNvPr id="14" name="object 2"/>
          <p:cNvSpPr txBox="1"/>
          <p:nvPr/>
        </p:nvSpPr>
        <p:spPr>
          <a:xfrm>
            <a:off x="6096834" y="3533492"/>
            <a:ext cx="2261098" cy="184666"/>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5" normalizeH="0" baseline="0" noProof="0" dirty="0">
                <a:ln>
                  <a:noFill/>
                </a:ln>
                <a:solidFill>
                  <a:schemeClr val="bg1"/>
                </a:solidFill>
                <a:effectLst/>
                <a:uLnTx/>
                <a:uFillTx/>
                <a:latin typeface="Century Gothic"/>
                <a:ea typeface="+mn-ea"/>
                <a:cs typeface="Calibri"/>
              </a:rPr>
              <a:t>What </a:t>
            </a:r>
            <a:r>
              <a:rPr kumimoji="0" sz="1200" b="0" i="0" u="none" strike="noStrike" kern="1200" cap="none" spc="30" normalizeH="0" baseline="0" noProof="0" dirty="0">
                <a:ln>
                  <a:noFill/>
                </a:ln>
                <a:solidFill>
                  <a:schemeClr val="bg1"/>
                </a:solidFill>
                <a:effectLst/>
                <a:uLnTx/>
                <a:uFillTx/>
                <a:latin typeface="Century Gothic"/>
                <a:ea typeface="+mn-ea"/>
                <a:cs typeface="Calibri"/>
              </a:rPr>
              <a:t>data </a:t>
            </a:r>
            <a:r>
              <a:rPr kumimoji="0" sz="1200" b="0" i="0" u="none" strike="noStrike" kern="1200" cap="none" spc="5" normalizeH="0" baseline="0" noProof="0" dirty="0">
                <a:ln>
                  <a:noFill/>
                </a:ln>
                <a:solidFill>
                  <a:schemeClr val="bg1"/>
                </a:solidFill>
                <a:effectLst/>
                <a:uLnTx/>
                <a:uFillTx/>
                <a:latin typeface="Century Gothic"/>
                <a:ea typeface="+mn-ea"/>
                <a:cs typeface="Calibri"/>
              </a:rPr>
              <a:t>isn’t </a:t>
            </a:r>
            <a:r>
              <a:rPr kumimoji="0" sz="1200" b="0" i="0" u="none" strike="noStrike" kern="1200" cap="none" spc="55" normalizeH="0" baseline="0" noProof="0" dirty="0">
                <a:ln>
                  <a:noFill/>
                </a:ln>
                <a:solidFill>
                  <a:schemeClr val="bg1"/>
                </a:solidFill>
                <a:effectLst/>
                <a:uLnTx/>
                <a:uFillTx/>
                <a:latin typeface="Century Gothic"/>
                <a:ea typeface="+mn-ea"/>
                <a:cs typeface="Calibri"/>
              </a:rPr>
              <a:t>being</a:t>
            </a:r>
            <a:r>
              <a:rPr kumimoji="0" sz="1200" b="0" i="0" u="none" strike="noStrike" kern="1200" cap="none" spc="40" normalizeH="0" baseline="0" noProof="0" dirty="0">
                <a:ln>
                  <a:noFill/>
                </a:ln>
                <a:solidFill>
                  <a:schemeClr val="bg1"/>
                </a:solidFill>
                <a:effectLst/>
                <a:uLnTx/>
                <a:uFillTx/>
                <a:latin typeface="Century Gothic"/>
                <a:ea typeface="+mn-ea"/>
                <a:cs typeface="Calibri"/>
              </a:rPr>
              <a:t> </a:t>
            </a:r>
            <a:r>
              <a:rPr kumimoji="0" sz="1200" b="0" i="0" u="none" strike="noStrike" kern="1200" cap="none" spc="50" normalizeH="0" baseline="0" noProof="0" dirty="0">
                <a:ln>
                  <a:noFill/>
                </a:ln>
                <a:solidFill>
                  <a:schemeClr val="bg1"/>
                </a:solidFill>
                <a:effectLst/>
                <a:uLnTx/>
                <a:uFillTx/>
                <a:latin typeface="Century Gothic"/>
                <a:ea typeface="+mn-ea"/>
                <a:cs typeface="Calibri"/>
              </a:rPr>
              <a:t>used?</a:t>
            </a:r>
            <a:endParaRPr kumimoji="0" sz="1200" b="0" i="0" u="none" strike="noStrike" kern="1200" cap="none" spc="0" normalizeH="0" baseline="0" noProof="0" dirty="0">
              <a:ln>
                <a:noFill/>
              </a:ln>
              <a:solidFill>
                <a:schemeClr val="bg1"/>
              </a:solidFill>
              <a:effectLst/>
              <a:uLnTx/>
              <a:uFillTx/>
              <a:latin typeface="Century Gothic"/>
              <a:ea typeface="+mn-ea"/>
              <a:cs typeface="Calibri"/>
            </a:endParaRPr>
          </a:p>
        </p:txBody>
      </p:sp>
      <p:sp>
        <p:nvSpPr>
          <p:cNvPr id="19" name="object 48"/>
          <p:cNvSpPr txBox="1"/>
          <p:nvPr/>
        </p:nvSpPr>
        <p:spPr>
          <a:xfrm>
            <a:off x="497990" y="1628968"/>
            <a:ext cx="1905787" cy="359073"/>
          </a:xfrm>
          <a:prstGeom prst="rect">
            <a:avLst/>
          </a:prstGeom>
        </p:spPr>
        <p:txBody>
          <a:bodyPr vert="horz" wrap="square" lIns="0" tIns="0" rIns="0" bIns="0" rtlCol="0">
            <a:spAutoFit/>
          </a:bodyPr>
          <a:lstStyle/>
          <a:p>
            <a:pPr marL="381000" marR="5080" lvl="0" indent="-368935" algn="r" defTabSz="914400" rtl="0" eaLnBrk="1" fontAlgn="auto" latinLnBrk="0" hangingPunct="1">
              <a:lnSpc>
                <a:spcPts val="1400"/>
              </a:lnSpc>
              <a:spcBef>
                <a:spcPts val="0"/>
              </a:spcBef>
              <a:spcAft>
                <a:spcPts val="0"/>
              </a:spcAft>
              <a:buClrTx/>
              <a:buSzTx/>
              <a:buFontTx/>
              <a:buNone/>
              <a:tabLst/>
              <a:defRPr/>
            </a:pPr>
            <a:r>
              <a:rPr kumimoji="0" sz="1200" b="0" i="0" u="none" strike="noStrike" kern="1200" cap="none" spc="25" normalizeH="0" baseline="0" noProof="0" dirty="0">
                <a:ln>
                  <a:noFill/>
                </a:ln>
                <a:solidFill>
                  <a:schemeClr val="bg1"/>
                </a:solidFill>
                <a:effectLst/>
                <a:uLnTx/>
                <a:uFillTx/>
                <a:latin typeface="Century Gothic" panose="020B0502020202020204" pitchFamily="34" charset="0"/>
                <a:ea typeface="+mn-ea"/>
                <a:cs typeface="Calibri"/>
              </a:rPr>
              <a:t>Who </a:t>
            </a:r>
            <a:r>
              <a:rPr kumimoji="0" sz="1200" b="0" i="0" u="none" strike="noStrike" kern="1200" cap="none" spc="55" normalizeH="0" baseline="0" noProof="0" dirty="0">
                <a:ln>
                  <a:noFill/>
                </a:ln>
                <a:solidFill>
                  <a:schemeClr val="bg1"/>
                </a:solidFill>
                <a:effectLst/>
                <a:uLnTx/>
                <a:uFillTx/>
                <a:latin typeface="Century Gothic" panose="020B0502020202020204" pitchFamily="34" charset="0"/>
                <a:ea typeface="+mn-ea"/>
                <a:cs typeface="Calibri"/>
              </a:rPr>
              <a:t>has </a:t>
            </a:r>
            <a:r>
              <a:rPr kumimoji="0" sz="1200" b="0" i="0" u="none" strike="noStrike" kern="1200" cap="none" spc="80" normalizeH="0" baseline="0" noProof="0" dirty="0">
                <a:ln>
                  <a:noFill/>
                </a:ln>
                <a:solidFill>
                  <a:schemeClr val="bg1"/>
                </a:solidFill>
                <a:effectLst/>
                <a:uLnTx/>
                <a:uFillTx/>
                <a:latin typeface="Century Gothic" panose="020B0502020202020204" pitchFamily="34" charset="0"/>
                <a:ea typeface="+mn-ea"/>
                <a:cs typeface="Calibri"/>
              </a:rPr>
              <a:t>access </a:t>
            </a:r>
            <a:r>
              <a:rPr kumimoji="0"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Calibri"/>
              </a:rPr>
              <a:t>to </a:t>
            </a:r>
            <a:r>
              <a:rPr kumimoji="0" sz="1200" b="0" i="0" u="none" strike="noStrike" kern="1200" cap="none" spc="15" normalizeH="0" baseline="0" noProof="0" dirty="0">
                <a:ln>
                  <a:noFill/>
                </a:ln>
                <a:solidFill>
                  <a:schemeClr val="bg1"/>
                </a:solidFill>
                <a:effectLst/>
                <a:uLnTx/>
                <a:uFillTx/>
                <a:latin typeface="Century Gothic" panose="020B0502020202020204" pitchFamily="34" charset="0"/>
                <a:ea typeface="+mn-ea"/>
                <a:cs typeface="Calibri"/>
              </a:rPr>
              <a:t>files,</a:t>
            </a:r>
            <a:r>
              <a:rPr kumimoji="0" lang="en-US" sz="1200" b="0" i="0" u="none" strike="noStrike" kern="1200" cap="none" spc="15" normalizeH="0" baseline="0" noProof="0" dirty="0">
                <a:ln>
                  <a:noFill/>
                </a:ln>
                <a:solidFill>
                  <a:schemeClr val="bg1"/>
                </a:solidFill>
                <a:effectLst/>
                <a:uLnTx/>
                <a:uFillTx/>
                <a:latin typeface="Century Gothic" panose="020B0502020202020204" pitchFamily="34" charset="0"/>
                <a:ea typeface="+mn-ea"/>
                <a:cs typeface="Calibri"/>
              </a:rPr>
              <a:t> </a:t>
            </a:r>
            <a:r>
              <a:rPr kumimoji="0" sz="1200" b="0" i="0" u="none" strike="noStrike" kern="1200" cap="none" spc="25" normalizeH="0" baseline="0" noProof="0" dirty="0">
                <a:ln>
                  <a:noFill/>
                </a:ln>
                <a:solidFill>
                  <a:schemeClr val="bg1"/>
                </a:solidFill>
                <a:effectLst/>
                <a:uLnTx/>
                <a:uFillTx/>
                <a:latin typeface="Century Gothic" panose="020B0502020202020204" pitchFamily="34" charset="0"/>
                <a:ea typeface="+mn-ea"/>
                <a:cs typeface="Calibri"/>
              </a:rPr>
              <a:t>folders,</a:t>
            </a:r>
            <a:r>
              <a:rPr kumimoji="0" sz="1200" b="0" i="0" u="none" strike="noStrike" kern="1200" cap="none" spc="-60" normalizeH="0" baseline="0" noProof="0" dirty="0">
                <a:ln>
                  <a:noFill/>
                </a:ln>
                <a:solidFill>
                  <a:schemeClr val="bg1"/>
                </a:solidFill>
                <a:effectLst/>
                <a:uLnTx/>
                <a:uFillTx/>
                <a:latin typeface="Century Gothic" panose="020B0502020202020204" pitchFamily="34" charset="0"/>
                <a:ea typeface="+mn-ea"/>
                <a:cs typeface="Calibri"/>
              </a:rPr>
              <a:t> </a:t>
            </a:r>
            <a:r>
              <a:rPr kumimoji="0" sz="1200" b="0" i="0" u="none" strike="noStrike" kern="1200" cap="none" spc="25" normalizeH="0" baseline="0" noProof="0" dirty="0">
                <a:ln>
                  <a:noFill/>
                </a:ln>
                <a:solidFill>
                  <a:schemeClr val="bg1"/>
                </a:solidFill>
                <a:effectLst/>
                <a:uLnTx/>
                <a:uFillTx/>
                <a:latin typeface="Century Gothic" panose="020B0502020202020204" pitchFamily="34" charset="0"/>
                <a:ea typeface="+mn-ea"/>
                <a:cs typeface="Calibri"/>
              </a:rPr>
              <a:t>mailboxes?</a:t>
            </a:r>
            <a:endParaRPr kumimoji="0"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Calibri"/>
            </a:endParaRPr>
          </a:p>
        </p:txBody>
      </p:sp>
      <p:sp>
        <p:nvSpPr>
          <p:cNvPr id="20" name="object 49"/>
          <p:cNvSpPr txBox="1"/>
          <p:nvPr/>
        </p:nvSpPr>
        <p:spPr>
          <a:xfrm>
            <a:off x="4724400" y="565765"/>
            <a:ext cx="3047999" cy="359073"/>
          </a:xfrm>
          <a:prstGeom prst="rect">
            <a:avLst/>
          </a:prstGeom>
        </p:spPr>
        <p:txBody>
          <a:bodyPr vert="horz" wrap="square" lIns="0" tIns="0" rIns="0" bIns="0" rtlCol="0">
            <a:spAutoFit/>
          </a:bodyPr>
          <a:lstStyle/>
          <a:p>
            <a:pPr marL="12700" marR="5080" lvl="0" indent="0" algn="l" defTabSz="914400" rtl="0" eaLnBrk="1" fontAlgn="auto" latinLnBrk="0" hangingPunct="1">
              <a:lnSpc>
                <a:spcPts val="1400"/>
              </a:lnSpc>
              <a:spcBef>
                <a:spcPts val="0"/>
              </a:spcBef>
              <a:spcAft>
                <a:spcPts val="0"/>
              </a:spcAft>
              <a:buClrTx/>
              <a:buSzTx/>
              <a:buFontTx/>
              <a:buNone/>
              <a:tabLst/>
              <a:defRPr/>
            </a:pPr>
            <a:r>
              <a:rPr kumimoji="0" sz="1200" b="0" i="0" u="none" strike="noStrike" kern="1200" cap="none" spc="25" normalizeH="0" baseline="0" noProof="0" dirty="0">
                <a:ln>
                  <a:noFill/>
                </a:ln>
                <a:solidFill>
                  <a:schemeClr val="bg1"/>
                </a:solidFill>
                <a:effectLst/>
                <a:uLnTx/>
                <a:uFillTx/>
                <a:latin typeface="Century Gothic"/>
                <a:ea typeface="+mn-ea"/>
                <a:cs typeface="Calibri"/>
              </a:rPr>
              <a:t>Who </a:t>
            </a:r>
            <a:r>
              <a:rPr kumimoji="0" sz="1200" b="0" i="0" u="none" strike="noStrike" kern="1200" cap="none" spc="40" normalizeH="0" baseline="0" noProof="0" dirty="0">
                <a:ln>
                  <a:noFill/>
                </a:ln>
                <a:solidFill>
                  <a:schemeClr val="bg1"/>
                </a:solidFill>
                <a:effectLst/>
                <a:uLnTx/>
                <a:uFillTx/>
                <a:latin typeface="Century Gothic"/>
                <a:ea typeface="+mn-ea"/>
                <a:cs typeface="Calibri"/>
              </a:rPr>
              <a:t>is </a:t>
            </a:r>
            <a:r>
              <a:rPr kumimoji="0" sz="1200" b="0" i="0" u="none" strike="noStrike" kern="1200" cap="none" spc="60" normalizeH="0" baseline="0" noProof="0" dirty="0">
                <a:ln>
                  <a:noFill/>
                </a:ln>
                <a:solidFill>
                  <a:schemeClr val="bg1"/>
                </a:solidFill>
                <a:effectLst/>
                <a:uLnTx/>
                <a:uFillTx/>
                <a:latin typeface="Century Gothic"/>
                <a:ea typeface="+mn-ea"/>
                <a:cs typeface="Calibri"/>
              </a:rPr>
              <a:t>accessing, </a:t>
            </a:r>
            <a:r>
              <a:rPr kumimoji="0" sz="1200" b="0" i="0" u="none" strike="noStrike" kern="1200" cap="none" spc="25" normalizeH="0" baseline="0" noProof="0" dirty="0">
                <a:ln>
                  <a:noFill/>
                </a:ln>
                <a:solidFill>
                  <a:schemeClr val="bg1"/>
                </a:solidFill>
                <a:effectLst/>
                <a:uLnTx/>
                <a:uFillTx/>
                <a:latin typeface="Century Gothic"/>
                <a:ea typeface="+mn-ea"/>
                <a:cs typeface="Calibri"/>
              </a:rPr>
              <a:t>modifying,  </a:t>
            </a:r>
            <a:r>
              <a:rPr kumimoji="0" sz="1200" b="0" i="0" u="none" strike="noStrike" kern="1200" cap="none" spc="30" normalizeH="0" baseline="0" noProof="0" dirty="0">
                <a:ln>
                  <a:noFill/>
                </a:ln>
                <a:solidFill>
                  <a:schemeClr val="bg1"/>
                </a:solidFill>
                <a:effectLst/>
                <a:uLnTx/>
                <a:uFillTx/>
                <a:latin typeface="Century Gothic"/>
                <a:ea typeface="+mn-ea"/>
                <a:cs typeface="Calibri"/>
              </a:rPr>
              <a:t>moving, </a:t>
            </a:r>
            <a:r>
              <a:rPr kumimoji="0" sz="1200" b="0" i="0" u="none" strike="noStrike" kern="1200" cap="none" spc="35" normalizeH="0" baseline="0" noProof="0" dirty="0">
                <a:ln>
                  <a:noFill/>
                </a:ln>
                <a:solidFill>
                  <a:schemeClr val="bg1"/>
                </a:solidFill>
                <a:effectLst/>
                <a:uLnTx/>
                <a:uFillTx/>
                <a:latin typeface="Century Gothic"/>
                <a:ea typeface="+mn-ea"/>
                <a:cs typeface="Calibri"/>
              </a:rPr>
              <a:t>deleting </a:t>
            </a:r>
            <a:r>
              <a:rPr kumimoji="0" sz="1200" b="0" i="0" u="none" strike="noStrike" kern="1200" cap="none" spc="25" normalizeH="0" baseline="0" noProof="0" dirty="0">
                <a:ln>
                  <a:noFill/>
                </a:ln>
                <a:solidFill>
                  <a:schemeClr val="bg1"/>
                </a:solidFill>
                <a:effectLst/>
                <a:uLnTx/>
                <a:uFillTx/>
                <a:latin typeface="Century Gothic"/>
                <a:ea typeface="+mn-ea"/>
                <a:cs typeface="Calibri"/>
              </a:rPr>
              <a:t>files </a:t>
            </a:r>
            <a:r>
              <a:rPr kumimoji="0" sz="1200" b="0" i="0" u="none" strike="noStrike" kern="1200" cap="none" spc="45" normalizeH="0" baseline="0" noProof="0" dirty="0">
                <a:ln>
                  <a:noFill/>
                </a:ln>
                <a:solidFill>
                  <a:schemeClr val="bg1"/>
                </a:solidFill>
                <a:effectLst/>
                <a:uLnTx/>
                <a:uFillTx/>
                <a:latin typeface="Century Gothic"/>
                <a:ea typeface="+mn-ea"/>
                <a:cs typeface="Calibri"/>
              </a:rPr>
              <a:t>and</a:t>
            </a:r>
            <a:r>
              <a:rPr kumimoji="0" sz="1200" b="0" i="0" u="none" strike="noStrike" kern="1200" cap="none" spc="40" normalizeH="0" baseline="0" noProof="0" dirty="0">
                <a:ln>
                  <a:noFill/>
                </a:ln>
                <a:solidFill>
                  <a:schemeClr val="bg1"/>
                </a:solidFill>
                <a:effectLst/>
                <a:uLnTx/>
                <a:uFillTx/>
                <a:latin typeface="Century Gothic"/>
                <a:ea typeface="+mn-ea"/>
                <a:cs typeface="Calibri"/>
              </a:rPr>
              <a:t> </a:t>
            </a:r>
            <a:r>
              <a:rPr kumimoji="0" sz="1200" b="0" i="0" u="none" strike="noStrike" kern="1200" cap="none" spc="20" normalizeH="0" baseline="0" noProof="0" dirty="0">
                <a:ln>
                  <a:noFill/>
                </a:ln>
                <a:solidFill>
                  <a:schemeClr val="bg1"/>
                </a:solidFill>
                <a:effectLst/>
                <a:uLnTx/>
                <a:uFillTx/>
                <a:latin typeface="Century Gothic"/>
                <a:ea typeface="+mn-ea"/>
                <a:cs typeface="Calibri"/>
              </a:rPr>
              <a:t>email?</a:t>
            </a:r>
            <a:endParaRPr kumimoji="0" sz="1200" b="0" i="0" u="none" strike="noStrike" kern="1200" cap="none" spc="0" normalizeH="0" baseline="0" noProof="0" dirty="0">
              <a:ln>
                <a:noFill/>
              </a:ln>
              <a:solidFill>
                <a:schemeClr val="bg1"/>
              </a:solidFill>
              <a:effectLst/>
              <a:uLnTx/>
              <a:uFillTx/>
              <a:latin typeface="Century Gothic"/>
              <a:ea typeface="+mn-ea"/>
              <a:cs typeface="Calibri"/>
            </a:endParaRPr>
          </a:p>
        </p:txBody>
      </p:sp>
      <p:sp>
        <p:nvSpPr>
          <p:cNvPr id="21" name="object 50"/>
          <p:cNvSpPr txBox="1"/>
          <p:nvPr/>
        </p:nvSpPr>
        <p:spPr>
          <a:xfrm>
            <a:off x="810927" y="3501806"/>
            <a:ext cx="1516126" cy="359073"/>
          </a:xfrm>
          <a:prstGeom prst="rect">
            <a:avLst/>
          </a:prstGeom>
        </p:spPr>
        <p:txBody>
          <a:bodyPr vert="horz" wrap="square" lIns="0" tIns="0" rIns="0" bIns="0" rtlCol="0">
            <a:spAutoFit/>
          </a:bodyPr>
          <a:lstStyle/>
          <a:p>
            <a:pPr marL="12700" marR="5080" lvl="0" indent="36195" algn="l" defTabSz="914400" rtl="0" eaLnBrk="1" fontAlgn="auto" latinLnBrk="0" hangingPunct="1">
              <a:lnSpc>
                <a:spcPts val="1400"/>
              </a:lnSpc>
              <a:spcBef>
                <a:spcPts val="0"/>
              </a:spcBef>
              <a:spcAft>
                <a:spcPts val="0"/>
              </a:spcAft>
              <a:buClrTx/>
              <a:buSzTx/>
              <a:buFontTx/>
              <a:buNone/>
              <a:tabLst/>
              <a:defRPr/>
            </a:pPr>
            <a:r>
              <a:rPr kumimoji="0" sz="1200" b="0" i="0" u="none" strike="noStrike" kern="1200" cap="none" spc="25" normalizeH="0" baseline="0" noProof="0" dirty="0">
                <a:ln>
                  <a:noFill/>
                </a:ln>
                <a:solidFill>
                  <a:schemeClr val="bg1"/>
                </a:solidFill>
                <a:effectLst/>
                <a:uLnTx/>
                <a:uFillTx/>
                <a:latin typeface="Century Gothic"/>
                <a:ea typeface="+mn-ea"/>
                <a:cs typeface="Calibri"/>
              </a:rPr>
              <a:t>Which files</a:t>
            </a:r>
            <a:r>
              <a:rPr kumimoji="0" sz="1200" b="0" i="0" u="none" strike="noStrike" kern="1200" cap="none" spc="-10" normalizeH="0" baseline="0" noProof="0" dirty="0">
                <a:ln>
                  <a:noFill/>
                </a:ln>
                <a:solidFill>
                  <a:schemeClr val="bg1"/>
                </a:solidFill>
                <a:effectLst/>
                <a:uLnTx/>
                <a:uFillTx/>
                <a:latin typeface="Century Gothic"/>
                <a:ea typeface="+mn-ea"/>
                <a:cs typeface="Calibri"/>
              </a:rPr>
              <a:t> </a:t>
            </a:r>
            <a:r>
              <a:rPr kumimoji="0" sz="1200" b="0" i="0" u="none" strike="noStrike" kern="1200" cap="none" spc="25" normalizeH="0" baseline="0" noProof="0" dirty="0">
                <a:ln>
                  <a:noFill/>
                </a:ln>
                <a:solidFill>
                  <a:schemeClr val="bg1"/>
                </a:solidFill>
                <a:effectLst/>
                <a:uLnTx/>
                <a:uFillTx/>
                <a:latin typeface="Century Gothic"/>
                <a:ea typeface="+mn-ea"/>
                <a:cs typeface="Calibri"/>
              </a:rPr>
              <a:t>contain</a:t>
            </a:r>
            <a:r>
              <a:rPr kumimoji="0" lang="en-US" sz="1200" b="0" i="0" u="none" strike="noStrike" kern="1200" cap="none" spc="25" normalizeH="0" baseline="0" noProof="0" dirty="0">
                <a:ln>
                  <a:noFill/>
                </a:ln>
                <a:solidFill>
                  <a:schemeClr val="bg1"/>
                </a:solidFill>
                <a:effectLst/>
                <a:uLnTx/>
                <a:uFillTx/>
                <a:latin typeface="Century Gothic"/>
                <a:ea typeface="+mn-ea"/>
                <a:cs typeface="Calibri"/>
              </a:rPr>
              <a:t> </a:t>
            </a:r>
            <a:r>
              <a:rPr kumimoji="0" sz="1200" b="0" i="0" u="none" strike="noStrike" kern="1200" cap="none" spc="15" normalizeH="0" baseline="0" noProof="0" dirty="0">
                <a:ln>
                  <a:noFill/>
                </a:ln>
                <a:solidFill>
                  <a:schemeClr val="bg1"/>
                </a:solidFill>
                <a:effectLst/>
                <a:uLnTx/>
                <a:uFillTx/>
                <a:latin typeface="Century Gothic"/>
                <a:ea typeface="+mn-ea"/>
                <a:cs typeface="Calibri"/>
              </a:rPr>
              <a:t>critical</a:t>
            </a:r>
            <a:r>
              <a:rPr kumimoji="0" sz="1200" b="0" i="0" u="none" strike="noStrike" kern="1200" cap="none" spc="-25" normalizeH="0" baseline="0" noProof="0" dirty="0">
                <a:ln>
                  <a:noFill/>
                </a:ln>
                <a:solidFill>
                  <a:schemeClr val="bg1"/>
                </a:solidFill>
                <a:effectLst/>
                <a:uLnTx/>
                <a:uFillTx/>
                <a:latin typeface="Century Gothic"/>
                <a:ea typeface="+mn-ea"/>
                <a:cs typeface="Calibri"/>
              </a:rPr>
              <a:t> </a:t>
            </a:r>
            <a:r>
              <a:rPr kumimoji="0" sz="1200" b="0" i="0" u="none" strike="noStrike" kern="1200" cap="none" spc="5" normalizeH="0" baseline="0" noProof="0" dirty="0">
                <a:ln>
                  <a:noFill/>
                </a:ln>
                <a:solidFill>
                  <a:schemeClr val="bg1"/>
                </a:solidFill>
                <a:effectLst/>
                <a:uLnTx/>
                <a:uFillTx/>
                <a:latin typeface="Century Gothic"/>
                <a:ea typeface="+mn-ea"/>
                <a:cs typeface="Calibri"/>
              </a:rPr>
              <a:t>information?</a:t>
            </a:r>
            <a:endParaRPr kumimoji="0" sz="1200" b="0" i="0" u="none" strike="noStrike" kern="1200" cap="none" spc="0" normalizeH="0" baseline="0" noProof="0" dirty="0">
              <a:ln>
                <a:noFill/>
              </a:ln>
              <a:solidFill>
                <a:schemeClr val="bg1"/>
              </a:solidFill>
              <a:effectLst/>
              <a:uLnTx/>
              <a:uFillTx/>
              <a:latin typeface="Century Gothic"/>
              <a:ea typeface="+mn-ea"/>
              <a:cs typeface="Calibri"/>
            </a:endParaRPr>
          </a:p>
        </p:txBody>
      </p:sp>
      <p:sp>
        <p:nvSpPr>
          <p:cNvPr id="22" name="object 51"/>
          <p:cNvSpPr txBox="1"/>
          <p:nvPr/>
        </p:nvSpPr>
        <p:spPr>
          <a:xfrm>
            <a:off x="6096834" y="1803375"/>
            <a:ext cx="1865630" cy="369332"/>
          </a:xfrm>
          <a:prstGeom prst="rect">
            <a:avLst/>
          </a:prstGeom>
        </p:spPr>
        <p:txBody>
          <a:bodyPr vert="horz" wrap="square" lIns="0" tIns="10160" rIns="0" bIns="0" rtlCol="0">
            <a:spAutoFit/>
          </a:bodyPr>
          <a:lstStyle/>
          <a:p>
            <a:pPr marL="12700" marR="5080" lvl="0" indent="0" algn="l" defTabSz="914400" rtl="0" eaLnBrk="1" fontAlgn="auto" latinLnBrk="0" hangingPunct="1">
              <a:lnSpc>
                <a:spcPts val="1400"/>
              </a:lnSpc>
              <a:spcBef>
                <a:spcPts val="80"/>
              </a:spcBef>
              <a:spcAft>
                <a:spcPts val="0"/>
              </a:spcAft>
              <a:buClrTx/>
              <a:buSzTx/>
              <a:buFontTx/>
              <a:buNone/>
              <a:tabLst/>
              <a:defRPr/>
            </a:pPr>
            <a:r>
              <a:rPr kumimoji="0" sz="1200" b="0" i="0" u="none" strike="noStrike" kern="1200" cap="none" spc="25" normalizeH="0" baseline="0" noProof="0" dirty="0">
                <a:ln>
                  <a:noFill/>
                </a:ln>
                <a:solidFill>
                  <a:schemeClr val="bg1"/>
                </a:solidFill>
                <a:effectLst/>
                <a:uLnTx/>
                <a:uFillTx/>
                <a:latin typeface="Century Gothic"/>
                <a:ea typeface="+mn-ea"/>
                <a:cs typeface="Calibri"/>
              </a:rPr>
              <a:t>Which </a:t>
            </a:r>
            <a:r>
              <a:rPr kumimoji="0" sz="1200" b="0" i="0" u="none" strike="noStrike" kern="1200" cap="none" spc="30" normalizeH="0" baseline="0" noProof="0" dirty="0">
                <a:ln>
                  <a:noFill/>
                </a:ln>
                <a:solidFill>
                  <a:schemeClr val="bg1"/>
                </a:solidFill>
                <a:effectLst/>
                <a:uLnTx/>
                <a:uFillTx/>
                <a:latin typeface="Century Gothic"/>
                <a:ea typeface="+mn-ea"/>
                <a:cs typeface="Calibri"/>
              </a:rPr>
              <a:t>data </a:t>
            </a:r>
            <a:r>
              <a:rPr kumimoji="0" sz="1200" b="0" i="0" u="none" strike="noStrike" kern="1200" cap="none" spc="40" normalizeH="0" baseline="0" noProof="0" dirty="0">
                <a:ln>
                  <a:noFill/>
                </a:ln>
                <a:solidFill>
                  <a:schemeClr val="bg1"/>
                </a:solidFill>
                <a:effectLst/>
                <a:uLnTx/>
                <a:uFillTx/>
                <a:latin typeface="Century Gothic"/>
                <a:ea typeface="+mn-ea"/>
                <a:cs typeface="Calibri"/>
              </a:rPr>
              <a:t>is</a:t>
            </a:r>
            <a:r>
              <a:rPr kumimoji="0" sz="1200" b="0" i="0" u="none" strike="noStrike" kern="1200" cap="none" spc="-5" normalizeH="0" baseline="0" noProof="0" dirty="0">
                <a:ln>
                  <a:noFill/>
                </a:ln>
                <a:solidFill>
                  <a:schemeClr val="bg1"/>
                </a:solidFill>
                <a:effectLst/>
                <a:uLnTx/>
                <a:uFillTx/>
                <a:latin typeface="Century Gothic"/>
                <a:ea typeface="+mn-ea"/>
                <a:cs typeface="Calibri"/>
              </a:rPr>
              <a:t> </a:t>
            </a:r>
            <a:r>
              <a:rPr kumimoji="0" sz="1200" b="0" i="0" u="none" strike="noStrike" kern="1200" cap="none" spc="65" normalizeH="0" baseline="0" noProof="0" dirty="0">
                <a:ln>
                  <a:noFill/>
                </a:ln>
                <a:solidFill>
                  <a:schemeClr val="bg1"/>
                </a:solidFill>
                <a:effectLst/>
                <a:uLnTx/>
                <a:uFillTx/>
                <a:latin typeface="Century Gothic"/>
                <a:ea typeface="+mn-ea"/>
                <a:cs typeface="Calibri"/>
              </a:rPr>
              <a:t>exposed  </a:t>
            </a:r>
            <a:r>
              <a:rPr kumimoji="0" sz="1200" b="0" i="0" u="none" strike="noStrike" kern="1200" cap="none" spc="0" normalizeH="0" baseline="0" noProof="0" dirty="0">
                <a:ln>
                  <a:noFill/>
                </a:ln>
                <a:solidFill>
                  <a:schemeClr val="bg1"/>
                </a:solidFill>
                <a:effectLst/>
                <a:uLnTx/>
                <a:uFillTx/>
                <a:latin typeface="Century Gothic"/>
                <a:ea typeface="+mn-ea"/>
                <a:cs typeface="Calibri"/>
              </a:rPr>
              <a:t>to </a:t>
            </a:r>
            <a:r>
              <a:rPr kumimoji="0" sz="1200" b="0" i="0" u="none" strike="noStrike" kern="1200" cap="none" spc="15" normalizeH="0" baseline="0" noProof="0" dirty="0">
                <a:ln>
                  <a:noFill/>
                </a:ln>
                <a:solidFill>
                  <a:schemeClr val="bg1"/>
                </a:solidFill>
                <a:effectLst/>
                <a:uLnTx/>
                <a:uFillTx/>
                <a:latin typeface="Century Gothic"/>
                <a:ea typeface="+mn-ea"/>
                <a:cs typeface="Calibri"/>
              </a:rPr>
              <a:t>too </a:t>
            </a:r>
            <a:r>
              <a:rPr kumimoji="0" sz="1200" b="0" i="0" u="none" strike="noStrike" kern="1200" cap="none" spc="35" normalizeH="0" baseline="0" noProof="0" dirty="0">
                <a:ln>
                  <a:noFill/>
                </a:ln>
                <a:solidFill>
                  <a:schemeClr val="bg1"/>
                </a:solidFill>
                <a:effectLst/>
                <a:uLnTx/>
                <a:uFillTx/>
                <a:latin typeface="Century Gothic"/>
                <a:ea typeface="+mn-ea"/>
                <a:cs typeface="Calibri"/>
              </a:rPr>
              <a:t>many people?</a:t>
            </a:r>
            <a:endParaRPr kumimoji="0" sz="1200" b="0" i="0" u="none" strike="noStrike" kern="1200" cap="none" spc="0" normalizeH="0" baseline="0" noProof="0" dirty="0">
              <a:ln>
                <a:noFill/>
              </a:ln>
              <a:solidFill>
                <a:schemeClr val="bg1"/>
              </a:solidFill>
              <a:effectLst/>
              <a:uLnTx/>
              <a:uFillTx/>
              <a:latin typeface="Century Gothic"/>
              <a:ea typeface="+mn-ea"/>
              <a:cs typeface="Calibri"/>
            </a:endParaRPr>
          </a:p>
        </p:txBody>
      </p:sp>
      <p:sp>
        <p:nvSpPr>
          <p:cNvPr id="23" name="object 52"/>
          <p:cNvSpPr txBox="1"/>
          <p:nvPr/>
        </p:nvSpPr>
        <p:spPr>
          <a:xfrm>
            <a:off x="1703723" y="4698925"/>
            <a:ext cx="4560324" cy="189796"/>
          </a:xfrm>
          <a:prstGeom prst="rect">
            <a:avLst/>
          </a:prstGeom>
        </p:spPr>
        <p:txBody>
          <a:bodyPr vert="horz" wrap="square" lIns="0" tIns="10160" rIns="0" bIns="0" rtlCol="0">
            <a:spAutoFit/>
          </a:bodyPr>
          <a:lstStyle/>
          <a:p>
            <a:pPr marL="12700" marR="5080" lvl="0" indent="517525" algn="r" defTabSz="914400" rtl="0" eaLnBrk="1" fontAlgn="auto" latinLnBrk="0" hangingPunct="1">
              <a:lnSpc>
                <a:spcPts val="1400"/>
              </a:lnSpc>
              <a:spcBef>
                <a:spcPts val="80"/>
              </a:spcBef>
              <a:spcAft>
                <a:spcPts val="0"/>
              </a:spcAft>
              <a:buClrTx/>
              <a:buSzTx/>
              <a:buFontTx/>
              <a:buNone/>
              <a:tabLst/>
              <a:defRPr/>
            </a:pPr>
            <a:r>
              <a:rPr kumimoji="0" sz="1200" b="0" i="0" u="none" strike="noStrike" kern="1200" cap="none" spc="25" normalizeH="0" baseline="0" noProof="0" dirty="0">
                <a:ln>
                  <a:noFill/>
                </a:ln>
                <a:solidFill>
                  <a:schemeClr val="bg1"/>
                </a:solidFill>
                <a:effectLst/>
                <a:uLnTx/>
                <a:uFillTx/>
                <a:latin typeface="Century Gothic"/>
                <a:ea typeface="+mn-ea"/>
                <a:cs typeface="Calibri"/>
              </a:rPr>
              <a:t>Who </a:t>
            </a:r>
            <a:r>
              <a:rPr kumimoji="0" sz="1200" b="0" i="0" u="none" strike="noStrike" kern="1200" cap="none" spc="45" normalizeH="0" baseline="0" noProof="0" dirty="0">
                <a:ln>
                  <a:noFill/>
                </a:ln>
                <a:solidFill>
                  <a:schemeClr val="bg1"/>
                </a:solidFill>
                <a:effectLst/>
                <a:uLnTx/>
                <a:uFillTx/>
                <a:latin typeface="Century Gothic"/>
                <a:ea typeface="+mn-ea"/>
                <a:cs typeface="Calibri"/>
              </a:rPr>
              <a:t>owns </a:t>
            </a:r>
            <a:r>
              <a:rPr kumimoji="0" sz="1200" b="0" i="0" u="none" strike="noStrike" kern="1200" cap="none" spc="30" normalizeH="0" baseline="0" noProof="0" dirty="0">
                <a:ln>
                  <a:noFill/>
                </a:ln>
                <a:solidFill>
                  <a:schemeClr val="bg1"/>
                </a:solidFill>
                <a:effectLst/>
                <a:uLnTx/>
                <a:uFillTx/>
                <a:latin typeface="Century Gothic"/>
                <a:ea typeface="+mn-ea"/>
                <a:cs typeface="Calibri"/>
              </a:rPr>
              <a:t>data </a:t>
            </a:r>
            <a:r>
              <a:rPr kumimoji="0" sz="1200" b="0" i="0" u="none" strike="noStrike" kern="1200" cap="none" spc="45" normalizeH="0" baseline="0" noProof="0" dirty="0">
                <a:ln>
                  <a:noFill/>
                </a:ln>
                <a:solidFill>
                  <a:schemeClr val="bg1"/>
                </a:solidFill>
                <a:effectLst/>
                <a:uLnTx/>
                <a:uFillTx/>
                <a:latin typeface="Century Gothic"/>
                <a:ea typeface="+mn-ea"/>
                <a:cs typeface="Calibri"/>
              </a:rPr>
              <a:t>and</a:t>
            </a:r>
            <a:r>
              <a:rPr kumimoji="0" lang="en-US" sz="1200" b="0" i="0" u="none" strike="noStrike" kern="1200" cap="none" spc="45" normalizeH="0" baseline="0" noProof="0" dirty="0">
                <a:ln>
                  <a:noFill/>
                </a:ln>
                <a:solidFill>
                  <a:schemeClr val="bg1"/>
                </a:solidFill>
                <a:effectLst/>
                <a:uLnTx/>
                <a:uFillTx/>
                <a:latin typeface="Century Gothic"/>
                <a:ea typeface="+mn-ea"/>
                <a:cs typeface="Calibri"/>
              </a:rPr>
              <a:t> </a:t>
            </a:r>
            <a:r>
              <a:rPr kumimoji="0" sz="1200" b="0" i="0" u="none" strike="noStrike" kern="1200" cap="none" spc="35" normalizeH="0" baseline="0" noProof="0" dirty="0">
                <a:ln>
                  <a:noFill/>
                </a:ln>
                <a:solidFill>
                  <a:schemeClr val="bg1"/>
                </a:solidFill>
                <a:effectLst/>
                <a:uLnTx/>
                <a:uFillTx/>
                <a:latin typeface="Century Gothic"/>
                <a:ea typeface="+mn-ea"/>
                <a:cs typeface="Calibri"/>
              </a:rPr>
              <a:t>how </a:t>
            </a:r>
            <a:r>
              <a:rPr kumimoji="0" sz="1200" b="0" i="0" u="none" strike="noStrike" kern="1200" cap="none" spc="55" normalizeH="0" baseline="0" noProof="0" dirty="0">
                <a:ln>
                  <a:noFill/>
                </a:ln>
                <a:solidFill>
                  <a:schemeClr val="bg1"/>
                </a:solidFill>
                <a:effectLst/>
                <a:uLnTx/>
                <a:uFillTx/>
                <a:latin typeface="Century Gothic"/>
                <a:ea typeface="+mn-ea"/>
                <a:cs typeface="Calibri"/>
              </a:rPr>
              <a:t>do </a:t>
            </a:r>
            <a:r>
              <a:rPr kumimoji="0" sz="1200" b="0" i="0" u="none" strike="noStrike" kern="1200" cap="none" spc="-20" normalizeH="0" baseline="0" noProof="0" dirty="0">
                <a:ln>
                  <a:noFill/>
                </a:ln>
                <a:solidFill>
                  <a:schemeClr val="bg1"/>
                </a:solidFill>
                <a:effectLst/>
                <a:uLnTx/>
                <a:uFillTx/>
                <a:latin typeface="Century Gothic"/>
                <a:ea typeface="+mn-ea"/>
                <a:cs typeface="Calibri"/>
              </a:rPr>
              <a:t>I </a:t>
            </a:r>
            <a:r>
              <a:rPr kumimoji="0" sz="1200" b="0" i="0" u="none" strike="noStrike" kern="1200" cap="none" spc="50" normalizeH="0" baseline="0" noProof="0" dirty="0">
                <a:ln>
                  <a:noFill/>
                </a:ln>
                <a:solidFill>
                  <a:schemeClr val="bg1"/>
                </a:solidFill>
                <a:effectLst/>
                <a:uLnTx/>
                <a:uFillTx/>
                <a:latin typeface="Century Gothic"/>
                <a:ea typeface="+mn-ea"/>
                <a:cs typeface="Calibri"/>
              </a:rPr>
              <a:t>get </a:t>
            </a:r>
            <a:r>
              <a:rPr kumimoji="0" sz="1200" b="0" i="0" u="none" strike="noStrike" kern="1200" cap="none" spc="15" normalizeH="0" baseline="0" noProof="0" dirty="0">
                <a:ln>
                  <a:noFill/>
                </a:ln>
                <a:solidFill>
                  <a:schemeClr val="bg1"/>
                </a:solidFill>
                <a:effectLst/>
                <a:uLnTx/>
                <a:uFillTx/>
                <a:latin typeface="Century Gothic"/>
                <a:ea typeface="+mn-ea"/>
                <a:cs typeface="Calibri"/>
              </a:rPr>
              <a:t>them</a:t>
            </a:r>
            <a:r>
              <a:rPr kumimoji="0" sz="1200" b="0" i="0" u="none" strike="noStrike" kern="1200" cap="none" spc="10" normalizeH="0" baseline="0" noProof="0" dirty="0">
                <a:ln>
                  <a:noFill/>
                </a:ln>
                <a:solidFill>
                  <a:schemeClr val="bg1"/>
                </a:solidFill>
                <a:effectLst/>
                <a:uLnTx/>
                <a:uFillTx/>
                <a:latin typeface="Century Gothic"/>
                <a:ea typeface="+mn-ea"/>
                <a:cs typeface="Calibri"/>
              </a:rPr>
              <a:t> </a:t>
            </a:r>
            <a:r>
              <a:rPr kumimoji="0" sz="1200" b="0" i="0" u="none" strike="noStrike" kern="1200" cap="none" spc="30" normalizeH="0" baseline="0" noProof="0" dirty="0">
                <a:ln>
                  <a:noFill/>
                </a:ln>
                <a:solidFill>
                  <a:schemeClr val="bg1"/>
                </a:solidFill>
                <a:effectLst/>
                <a:uLnTx/>
                <a:uFillTx/>
                <a:latin typeface="Century Gothic"/>
                <a:ea typeface="+mn-ea"/>
                <a:cs typeface="Calibri"/>
              </a:rPr>
              <a:t>involved?</a:t>
            </a:r>
            <a:endParaRPr kumimoji="0" sz="1200" b="0" i="0" u="none" strike="noStrike" kern="1200" cap="none" spc="0" normalizeH="0" baseline="0" noProof="0" dirty="0">
              <a:ln>
                <a:noFill/>
              </a:ln>
              <a:solidFill>
                <a:schemeClr val="bg1"/>
              </a:solidFill>
              <a:effectLst/>
              <a:uLnTx/>
              <a:uFillTx/>
              <a:latin typeface="Century Gothic"/>
              <a:ea typeface="+mn-ea"/>
              <a:cs typeface="Calibri"/>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750" y="3820856"/>
            <a:ext cx="571855" cy="57185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8431" y="3160301"/>
            <a:ext cx="571855" cy="57389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5073" y="3161322"/>
            <a:ext cx="571855" cy="57185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7409" y="1818317"/>
            <a:ext cx="573898" cy="571856"/>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4051" y="1818317"/>
            <a:ext cx="573898" cy="571856"/>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3750" y="1142731"/>
            <a:ext cx="571855" cy="571855"/>
          </a:xfrm>
          <a:prstGeom prst="rect">
            <a:avLst/>
          </a:prstGeom>
        </p:spPr>
      </p:pic>
    </p:spTree>
    <p:extLst>
      <p:ext uri="{BB962C8B-B14F-4D97-AF65-F5344CB8AC3E}">
        <p14:creationId xmlns:p14="http://schemas.microsoft.com/office/powerpoint/2010/main" val="205057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rcRect t="7813" b="7813"/>
          <a:stretch>
            <a:fillRect/>
          </a:stretch>
        </p:blipFill>
        <p:spPr/>
      </p:pic>
      <p:sp>
        <p:nvSpPr>
          <p:cNvPr id="5" name="Text Placeholder 4"/>
          <p:cNvSpPr>
            <a:spLocks noGrp="1"/>
          </p:cNvSpPr>
          <p:nvPr>
            <p:ph type="body" sz="quarter" idx="10"/>
          </p:nvPr>
        </p:nvSpPr>
        <p:spPr/>
        <p:txBody>
          <a:bodyPr/>
          <a:lstStyle/>
          <a:p>
            <a:r>
              <a:rPr lang="en-US" dirty="0"/>
              <a:t>It’s all about DATA</a:t>
            </a:r>
          </a:p>
        </p:txBody>
      </p:sp>
      <p:sp>
        <p:nvSpPr>
          <p:cNvPr id="8" name="TextBox 7"/>
          <p:cNvSpPr txBox="1"/>
          <p:nvPr/>
        </p:nvSpPr>
        <p:spPr>
          <a:xfrm>
            <a:off x="5867400" y="1047750"/>
            <a:ext cx="2584362" cy="1955535"/>
          </a:xfrm>
          <a:prstGeom prst="rect">
            <a:avLst/>
          </a:prstGeom>
          <a:noFill/>
        </p:spPr>
        <p:txBody>
          <a:bodyPr wrap="none" rtlCol="0">
            <a:spAutoFit/>
          </a:bodyPr>
          <a:lstStyle/>
          <a:p>
            <a:pPr>
              <a:lnSpc>
                <a:spcPct val="200000"/>
              </a:lnSpc>
            </a:pPr>
            <a:r>
              <a:rPr lang="en-US" sz="7200" b="1" dirty="0">
                <a:solidFill>
                  <a:schemeClr val="bg1"/>
                </a:solidFill>
                <a:effectLst>
                  <a:glow rad="63500">
                    <a:schemeClr val="accent4">
                      <a:satMod val="175000"/>
                      <a:alpha val="40000"/>
                    </a:schemeClr>
                  </a:glow>
                  <a:reflection blurRad="6350" stA="60000" endA="900" endPos="58000" dist="50800" dir="5400000" sy="-100000" algn="bl" rotWithShape="0"/>
                </a:effectLst>
              </a:rPr>
              <a:t>DATA</a:t>
            </a:r>
          </a:p>
        </p:txBody>
      </p:sp>
    </p:spTree>
    <p:extLst>
      <p:ext uri="{BB962C8B-B14F-4D97-AF65-F5344CB8AC3E}">
        <p14:creationId xmlns:p14="http://schemas.microsoft.com/office/powerpoint/2010/main" val="35304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we change now?</a:t>
            </a:r>
          </a:p>
        </p:txBody>
      </p:sp>
    </p:spTree>
    <p:extLst>
      <p:ext uri="{BB962C8B-B14F-4D97-AF65-F5344CB8AC3E}">
        <p14:creationId xmlns:p14="http://schemas.microsoft.com/office/powerpoint/2010/main" val="678441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895350"/>
            <a:ext cx="2743200" cy="3505200"/>
          </a:xfrm>
          <a:prstGeom prst="rect">
            <a:avLst/>
          </a:prstGeom>
          <a:solidFill>
            <a:srgbClr val="652F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25" name="Picture 24" descr="cloud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1200150"/>
            <a:ext cx="1371600" cy="932082"/>
          </a:xfrm>
          <a:prstGeom prst="rect">
            <a:avLst/>
          </a:prstGeom>
        </p:spPr>
      </p:pic>
      <p:sp>
        <p:nvSpPr>
          <p:cNvPr id="5" name="Rectangle 4"/>
          <p:cNvSpPr/>
          <p:nvPr/>
        </p:nvSpPr>
        <p:spPr>
          <a:xfrm>
            <a:off x="228600" y="895350"/>
            <a:ext cx="2743200" cy="3505200"/>
          </a:xfrm>
          <a:prstGeom prst="rect">
            <a:avLst/>
          </a:prstGeom>
          <a:solidFill>
            <a:srgbClr val="7CBF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434"/>
              </a:solidFill>
              <a:effectLst/>
              <a:uLnTx/>
              <a:uFillTx/>
              <a:latin typeface="Century Gothic"/>
              <a:ea typeface="+mn-ea"/>
              <a:cs typeface="+mn-cs"/>
            </a:endParaRPr>
          </a:p>
        </p:txBody>
      </p:sp>
      <p:pic>
        <p:nvPicPr>
          <p:cNvPr id="24" name="Picture 23" descr="datagrowth_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1352550"/>
            <a:ext cx="804672" cy="804672"/>
          </a:xfrm>
          <a:prstGeom prst="rect">
            <a:avLst/>
          </a:prstGeom>
        </p:spPr>
      </p:pic>
      <p:sp>
        <p:nvSpPr>
          <p:cNvPr id="18" name="Title 17"/>
          <p:cNvSpPr>
            <a:spLocks noGrp="1"/>
          </p:cNvSpPr>
          <p:nvPr>
            <p:ph type="title"/>
          </p:nvPr>
        </p:nvSpPr>
        <p:spPr>
          <a:prstGeom prst="rect">
            <a:avLst/>
          </a:prstGeom>
        </p:spPr>
        <p:txBody>
          <a:bodyPr/>
          <a:lstStyle/>
          <a:p>
            <a:r>
              <a:rPr lang="en-US" dirty="0"/>
              <a:t>Secular Trends</a:t>
            </a:r>
          </a:p>
        </p:txBody>
      </p:sp>
      <p:sp>
        <p:nvSpPr>
          <p:cNvPr id="3" name="Rectangle 2"/>
          <p:cNvSpPr/>
          <p:nvPr/>
        </p:nvSpPr>
        <p:spPr>
          <a:xfrm>
            <a:off x="6172200" y="895350"/>
            <a:ext cx="2743200" cy="35052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AF1F"/>
              </a:solidFill>
              <a:effectLst/>
              <a:uLnTx/>
              <a:uFillTx/>
              <a:latin typeface="Century Gothic"/>
              <a:ea typeface="+mn-ea"/>
              <a:cs typeface="+mn-cs"/>
            </a:endParaRPr>
          </a:p>
        </p:txBody>
      </p:sp>
      <p:sp>
        <p:nvSpPr>
          <p:cNvPr id="6" name="TextBox 5"/>
          <p:cNvSpPr txBox="1"/>
          <p:nvPr/>
        </p:nvSpPr>
        <p:spPr>
          <a:xfrm>
            <a:off x="942810" y="2495550"/>
            <a:ext cx="131478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all" spc="0" normalizeH="0" baseline="0" noProof="0" dirty="0">
                <a:ln>
                  <a:noFill/>
                </a:ln>
                <a:solidFill>
                  <a:prstClr val="white"/>
                </a:solidFill>
                <a:effectLst/>
                <a:uLnTx/>
                <a:uFillTx/>
                <a:latin typeface="Century Gothic"/>
                <a:ea typeface="+mn-ea"/>
                <a:cs typeface="Century Gothic"/>
              </a:rPr>
              <a:t>DATA GROWTH</a:t>
            </a:r>
          </a:p>
        </p:txBody>
      </p:sp>
      <p:sp>
        <p:nvSpPr>
          <p:cNvPr id="7" name="TextBox 6"/>
          <p:cNvSpPr txBox="1"/>
          <p:nvPr/>
        </p:nvSpPr>
        <p:spPr>
          <a:xfrm>
            <a:off x="3922624" y="2495550"/>
            <a:ext cx="129875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all" spc="0" normalizeH="0" baseline="0" noProof="0" dirty="0">
                <a:ln>
                  <a:noFill/>
                </a:ln>
                <a:solidFill>
                  <a:prstClr val="white"/>
                </a:solidFill>
                <a:effectLst/>
                <a:uLnTx/>
                <a:uFillTx/>
                <a:latin typeface="Century Gothic"/>
                <a:ea typeface="+mn-ea"/>
                <a:cs typeface="Century Gothic"/>
              </a:rPr>
              <a:t>Hybrid CLOUD</a:t>
            </a:r>
          </a:p>
        </p:txBody>
      </p:sp>
      <p:sp>
        <p:nvSpPr>
          <p:cNvPr id="8" name="TextBox 7"/>
          <p:cNvSpPr txBox="1"/>
          <p:nvPr/>
        </p:nvSpPr>
        <p:spPr>
          <a:xfrm>
            <a:off x="6915752" y="2495550"/>
            <a:ext cx="130997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all" spc="0" normalizeH="0" baseline="0" noProof="0" dirty="0">
                <a:ln>
                  <a:noFill/>
                </a:ln>
                <a:solidFill>
                  <a:prstClr val="white"/>
                </a:solidFill>
                <a:effectLst/>
                <a:uLnTx/>
                <a:uFillTx/>
                <a:latin typeface="Century Gothic"/>
                <a:ea typeface="+mn-ea"/>
                <a:cs typeface="Century Gothic"/>
              </a:rPr>
              <a:t>CYBER THREATS</a:t>
            </a:r>
          </a:p>
        </p:txBody>
      </p:sp>
      <p:sp>
        <p:nvSpPr>
          <p:cNvPr id="9" name="TextBox 8"/>
          <p:cNvSpPr txBox="1"/>
          <p:nvPr/>
        </p:nvSpPr>
        <p:spPr>
          <a:xfrm>
            <a:off x="533400" y="3028950"/>
            <a:ext cx="2133601" cy="955646"/>
          </a:xfrm>
          <a:prstGeom prst="rect">
            <a:avLst/>
          </a:prstGeom>
          <a:noFill/>
        </p:spPr>
        <p:txBody>
          <a:bodyPr wrap="square" rtlCol="0">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850" i="0" u="none" strike="noStrike" kern="1200" cap="none" spc="0" normalizeH="0" baseline="0" noProof="0" dirty="0">
                <a:ln>
                  <a:noFill/>
                </a:ln>
                <a:solidFill>
                  <a:srgbClr val="FFFFFF"/>
                </a:solidFill>
                <a:effectLst/>
                <a:uLnTx/>
                <a:uFillTx/>
                <a:latin typeface="Century Gothic"/>
                <a:ea typeface="+mn-ea"/>
                <a:cs typeface="Century Gothic"/>
              </a:rPr>
              <a:t>The amount of data created in the world will grow to 163 Zettabytes (or 151 trillion gigabytes) in 2025, representing a nearly tenfold increase from the amount created in 2016.</a:t>
            </a:r>
            <a:r>
              <a:rPr kumimoji="0" lang="en-US" sz="900" i="0" u="none" strike="noStrike" kern="1200" cap="none" spc="0" normalizeH="0" baseline="30000" noProof="0" dirty="0">
                <a:ln>
                  <a:noFill/>
                </a:ln>
                <a:solidFill>
                  <a:srgbClr val="5A5751"/>
                </a:solidFill>
                <a:effectLst/>
                <a:uLnTx/>
                <a:uFillTx/>
                <a:latin typeface="Century Gothic"/>
                <a:ea typeface="+mn-ea"/>
                <a:cs typeface="Century Gothic"/>
              </a:rPr>
              <a:t> </a:t>
            </a:r>
            <a:r>
              <a:rPr kumimoji="0" lang="en-US" sz="900" i="0" u="none" strike="noStrike" kern="1200" cap="none" spc="0" normalizeH="0" baseline="30000" noProof="0" dirty="0">
                <a:ln>
                  <a:noFill/>
                </a:ln>
                <a:solidFill>
                  <a:srgbClr val="FFFFFF"/>
                </a:solidFill>
                <a:effectLst/>
                <a:uLnTx/>
                <a:uFillTx/>
                <a:latin typeface="Century Gothic"/>
                <a:ea typeface="+mn-ea"/>
                <a:cs typeface="Century Gothic"/>
              </a:rPr>
              <a:t>(1)</a:t>
            </a:r>
            <a:r>
              <a:rPr kumimoji="0" lang="en-US" sz="900" i="0" u="none" strike="noStrike" kern="1200" cap="none" spc="0" normalizeH="0" baseline="0" noProof="0" dirty="0">
                <a:ln>
                  <a:noFill/>
                </a:ln>
                <a:solidFill>
                  <a:srgbClr val="FFFFFF"/>
                </a:solidFill>
                <a:effectLst/>
                <a:uLnTx/>
                <a:uFillTx/>
                <a:latin typeface="Century Gothic"/>
                <a:ea typeface="+mn-ea"/>
                <a:cs typeface="Century Gothic"/>
              </a:rPr>
              <a:t> </a:t>
            </a:r>
            <a:endParaRPr kumimoji="0" lang="en-US" sz="850" i="0" u="none" strike="noStrike" kern="1200" cap="none" spc="0" normalizeH="0" baseline="0" noProof="0" dirty="0">
              <a:ln>
                <a:noFill/>
              </a:ln>
              <a:solidFill>
                <a:srgbClr val="FFFFFF"/>
              </a:solidFill>
              <a:effectLst/>
              <a:uLnTx/>
              <a:uFillTx/>
              <a:latin typeface="Century Gothic"/>
              <a:ea typeface="+mn-ea"/>
              <a:cs typeface="Century Gothic"/>
            </a:endParaRPr>
          </a:p>
        </p:txBody>
      </p:sp>
      <p:sp>
        <p:nvSpPr>
          <p:cNvPr id="10" name="TextBox 9"/>
          <p:cNvSpPr txBox="1"/>
          <p:nvPr/>
        </p:nvSpPr>
        <p:spPr>
          <a:xfrm>
            <a:off x="3505200" y="3028950"/>
            <a:ext cx="2209800" cy="9556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50" i="0" u="none" strike="noStrike" kern="1200" cap="none" spc="0" normalizeH="0" baseline="0" noProof="0" dirty="0">
                <a:ln>
                  <a:noFill/>
                </a:ln>
                <a:solidFill>
                  <a:srgbClr val="FFFFFF"/>
                </a:solidFill>
                <a:effectLst/>
                <a:uLnTx/>
                <a:uFillTx/>
                <a:latin typeface="Century Gothic"/>
                <a:ea typeface="+mn-ea"/>
                <a:cs typeface="Century Gothic"/>
              </a:rPr>
              <a:t>Through 2020, more than 85% of enterprises adopting a cloud-first strategy will continue to host business-critical applications in traditional data center environments.</a:t>
            </a:r>
            <a:r>
              <a:rPr kumimoji="0" lang="en-US" sz="800" i="0" u="none" strike="noStrike" kern="1200" cap="none" spc="0" normalizeH="0" baseline="30000" noProof="0" dirty="0">
                <a:ln>
                  <a:noFill/>
                </a:ln>
                <a:solidFill>
                  <a:srgbClr val="FFFFFF"/>
                </a:solidFill>
                <a:effectLst/>
                <a:uLnTx/>
                <a:uFillTx/>
                <a:latin typeface="Century Gothic"/>
                <a:ea typeface="+mn-ea"/>
                <a:cs typeface="Century Gothic"/>
              </a:rPr>
              <a:t> (2)</a:t>
            </a:r>
            <a:endParaRPr kumimoji="0" lang="en-US" sz="850" i="0" u="none" strike="noStrike" kern="1200" cap="none" spc="0" normalizeH="0" baseline="0" noProof="0" dirty="0">
              <a:ln>
                <a:noFill/>
              </a:ln>
              <a:solidFill>
                <a:srgbClr val="FFFFFF"/>
              </a:solidFill>
              <a:effectLst/>
              <a:uLnTx/>
              <a:uFillTx/>
              <a:latin typeface="Century Gothic"/>
              <a:ea typeface="+mn-ea"/>
              <a:cs typeface="Century Gothic"/>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850" i="0" u="none" strike="noStrike" kern="1200" cap="none" spc="0" normalizeH="0" baseline="0" noProof="0" dirty="0">
              <a:ln>
                <a:noFill/>
              </a:ln>
              <a:solidFill>
                <a:srgbClr val="FFFFFF"/>
              </a:solidFill>
              <a:effectLst/>
              <a:uLnTx/>
              <a:uFillTx/>
              <a:latin typeface="Century Gothic"/>
              <a:ea typeface="+mn-ea"/>
              <a:cs typeface="Century Gothic"/>
            </a:endParaRPr>
          </a:p>
        </p:txBody>
      </p:sp>
      <p:sp>
        <p:nvSpPr>
          <p:cNvPr id="11" name="TextBox 10"/>
          <p:cNvSpPr txBox="1"/>
          <p:nvPr/>
        </p:nvSpPr>
        <p:spPr>
          <a:xfrm>
            <a:off x="6477000" y="3028950"/>
            <a:ext cx="2209800" cy="52399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50" i="0" u="none" strike="noStrike" kern="1200" cap="none" spc="0" normalizeH="0" baseline="0" noProof="0" dirty="0">
                <a:ln>
                  <a:noFill/>
                </a:ln>
                <a:solidFill>
                  <a:srgbClr val="FFFFFF"/>
                </a:solidFill>
                <a:effectLst/>
                <a:uLnTx/>
                <a:uFillTx/>
                <a:latin typeface="Century Gothic"/>
                <a:ea typeface="+mn-ea"/>
                <a:cs typeface="Century Gothic"/>
              </a:rPr>
              <a:t>By 2025, almost 90% of all data will require a meaningful level of security, but less than half will be secured.</a:t>
            </a:r>
            <a:r>
              <a:rPr kumimoji="0" lang="en-US" sz="800" i="0" u="none" strike="noStrike" kern="1200" cap="none" spc="0" normalizeH="0" baseline="30000" noProof="0" dirty="0">
                <a:ln>
                  <a:noFill/>
                </a:ln>
                <a:solidFill>
                  <a:srgbClr val="FFFFFF"/>
                </a:solidFill>
                <a:effectLst/>
                <a:uLnTx/>
                <a:uFillTx/>
                <a:latin typeface="Century Gothic"/>
                <a:ea typeface="+mn-ea"/>
                <a:cs typeface="Century Gothic"/>
              </a:rPr>
              <a:t> (1)</a:t>
            </a:r>
            <a:endParaRPr kumimoji="0" lang="en-US" sz="850" i="0" u="none" strike="noStrike" kern="1200" cap="none" spc="0" normalizeH="0" baseline="0" noProof="0" dirty="0">
              <a:ln>
                <a:noFill/>
              </a:ln>
              <a:solidFill>
                <a:srgbClr val="FFFFFF"/>
              </a:solidFill>
              <a:effectLst/>
              <a:uLnTx/>
              <a:uFillTx/>
              <a:latin typeface="Century Gothic"/>
              <a:ea typeface="+mn-ea"/>
              <a:cs typeface="Century Gothic"/>
            </a:endParaRPr>
          </a:p>
        </p:txBody>
      </p:sp>
      <p:pic>
        <p:nvPicPr>
          <p:cNvPr id="26" name="Picture 25" descr="cyber_awareness_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600" y="1504950"/>
            <a:ext cx="879231" cy="411480"/>
          </a:xfrm>
          <a:prstGeom prst="rect">
            <a:avLst/>
          </a:prstGeom>
        </p:spPr>
      </p:pic>
      <p:sp>
        <p:nvSpPr>
          <p:cNvPr id="16" name="TextBox 15"/>
          <p:cNvSpPr txBox="1"/>
          <p:nvPr/>
        </p:nvSpPr>
        <p:spPr>
          <a:xfrm>
            <a:off x="356616" y="4526280"/>
            <a:ext cx="563880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30000" noProof="0" dirty="0">
                <a:ln>
                  <a:noFill/>
                </a:ln>
                <a:solidFill>
                  <a:prstClr val="black">
                    <a:lumMod val="65000"/>
                    <a:lumOff val="35000"/>
                  </a:prstClr>
                </a:solidFill>
                <a:effectLst/>
                <a:uLnTx/>
                <a:uFillTx/>
                <a:latin typeface="Century Gothic"/>
                <a:ea typeface="+mn-ea"/>
                <a:cs typeface="Century Gothic"/>
              </a:rPr>
              <a:t>(1) </a:t>
            </a:r>
            <a:r>
              <a:rPr kumimoji="0" lang="en-US" sz="750" b="0" i="0" u="none" strike="noStrike" kern="1200" cap="none" spc="0" normalizeH="0" baseline="0" noProof="0" dirty="0">
                <a:ln>
                  <a:noFill/>
                </a:ln>
                <a:solidFill>
                  <a:prstClr val="black">
                    <a:lumMod val="65000"/>
                    <a:lumOff val="35000"/>
                  </a:prstClr>
                </a:solidFill>
                <a:effectLst/>
                <a:uLnTx/>
                <a:uFillTx/>
                <a:latin typeface="Century Gothic"/>
                <a:ea typeface="+mn-ea"/>
                <a:cs typeface="Century Gothic"/>
              </a:rPr>
              <a:t>IDC Research — Data Age 2025: The Evolution of Data to Life-Critical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30000" noProof="0" dirty="0">
                <a:ln>
                  <a:noFill/>
                </a:ln>
                <a:solidFill>
                  <a:srgbClr val="5A5751"/>
                </a:solidFill>
                <a:effectLst/>
                <a:uLnTx/>
                <a:uFillTx/>
                <a:latin typeface="Century Gothic"/>
                <a:ea typeface="+mn-ea"/>
                <a:cs typeface="Century Gothic"/>
              </a:rPr>
              <a:t>(2)</a:t>
            </a:r>
            <a:r>
              <a:rPr kumimoji="0" lang="en-US" sz="750" b="0" i="0" u="none" strike="noStrike" kern="1200" cap="none" spc="0" normalizeH="0" baseline="0" noProof="0" dirty="0">
                <a:ln>
                  <a:noFill/>
                </a:ln>
                <a:solidFill>
                  <a:prstClr val="black">
                    <a:lumMod val="65000"/>
                    <a:lumOff val="35000"/>
                  </a:prstClr>
                </a:solidFill>
                <a:effectLst/>
                <a:uLnTx/>
                <a:uFillTx/>
                <a:latin typeface="Century Gothic"/>
                <a:ea typeface="+mn-ea"/>
                <a:cs typeface="Century Gothic"/>
              </a:rPr>
              <a:t> Gartner Research - Deliver Data Center Modernizing Using Three-Cloud Complementary Approaches</a:t>
            </a:r>
          </a:p>
        </p:txBody>
      </p:sp>
    </p:spTree>
    <p:extLst>
      <p:ext uri="{BB962C8B-B14F-4D97-AF65-F5344CB8AC3E}">
        <p14:creationId xmlns:p14="http://schemas.microsoft.com/office/powerpoint/2010/main" val="245486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72200" y="895350"/>
            <a:ext cx="2743200" cy="35052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AF1F"/>
              </a:solidFill>
              <a:effectLst/>
              <a:uLnTx/>
              <a:uFillTx/>
              <a:latin typeface="Century Gothic"/>
              <a:ea typeface="+mn-ea"/>
              <a:cs typeface="+mn-cs"/>
            </a:endParaRPr>
          </a:p>
        </p:txBody>
      </p:sp>
      <p:pic>
        <p:nvPicPr>
          <p:cNvPr id="19" name="Picture 18" descr="gdp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600" y="1276350"/>
            <a:ext cx="914400" cy="914400"/>
          </a:xfrm>
          <a:prstGeom prst="rect">
            <a:avLst/>
          </a:prstGeom>
        </p:spPr>
      </p:pic>
      <p:sp>
        <p:nvSpPr>
          <p:cNvPr id="7" name="Rectangle 6"/>
          <p:cNvSpPr/>
          <p:nvPr/>
        </p:nvSpPr>
        <p:spPr>
          <a:xfrm>
            <a:off x="228600" y="895350"/>
            <a:ext cx="2743200" cy="3505200"/>
          </a:xfrm>
          <a:prstGeom prst="rect">
            <a:avLst/>
          </a:prstGeom>
          <a:solidFill>
            <a:srgbClr val="7CBF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434"/>
              </a:solidFill>
              <a:effectLst/>
              <a:uLnTx/>
              <a:uFillTx/>
              <a:latin typeface="Century Gothic"/>
              <a:ea typeface="+mn-ea"/>
              <a:cs typeface="+mn-cs"/>
            </a:endParaRPr>
          </a:p>
        </p:txBody>
      </p:sp>
      <p:pic>
        <p:nvPicPr>
          <p:cNvPr id="17" name="Picture 16" descr="boarddirector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1428750"/>
            <a:ext cx="914400" cy="914400"/>
          </a:xfrm>
          <a:prstGeom prst="rect">
            <a:avLst/>
          </a:prstGeom>
        </p:spPr>
      </p:pic>
      <p:sp>
        <p:nvSpPr>
          <p:cNvPr id="4" name="Title 3"/>
          <p:cNvSpPr>
            <a:spLocks noGrp="1"/>
          </p:cNvSpPr>
          <p:nvPr>
            <p:ph type="title"/>
          </p:nvPr>
        </p:nvSpPr>
        <p:spPr>
          <a:prstGeom prst="rect">
            <a:avLst/>
          </a:prstGeom>
        </p:spPr>
        <p:txBody>
          <a:bodyPr/>
          <a:lstStyle/>
          <a:p>
            <a:r>
              <a:rPr lang="en-US" dirty="0"/>
              <a:t>Industry Changes</a:t>
            </a:r>
          </a:p>
        </p:txBody>
      </p:sp>
      <p:sp>
        <p:nvSpPr>
          <p:cNvPr id="5" name="Rectangle 4"/>
          <p:cNvSpPr/>
          <p:nvPr/>
        </p:nvSpPr>
        <p:spPr>
          <a:xfrm>
            <a:off x="3200400" y="895350"/>
            <a:ext cx="2743200" cy="3505200"/>
          </a:xfrm>
          <a:prstGeom prst="rect">
            <a:avLst/>
          </a:prstGeom>
          <a:solidFill>
            <a:srgbClr val="652F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TextBox 9"/>
          <p:cNvSpPr txBox="1"/>
          <p:nvPr/>
        </p:nvSpPr>
        <p:spPr>
          <a:xfrm>
            <a:off x="1070364" y="2495550"/>
            <a:ext cx="1059680"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Century Gothic"/>
                <a:ea typeface="+mn-ea"/>
                <a:cs typeface="Century Gothic"/>
              </a:rPr>
              <a:t>BOARD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Century Gothic"/>
                <a:ea typeface="+mn-ea"/>
                <a:cs typeface="Century Gothic"/>
              </a:rPr>
              <a:t>AWARENESS</a:t>
            </a:r>
          </a:p>
        </p:txBody>
      </p:sp>
      <p:sp>
        <p:nvSpPr>
          <p:cNvPr id="11" name="TextBox 10"/>
          <p:cNvSpPr txBox="1"/>
          <p:nvPr/>
        </p:nvSpPr>
        <p:spPr>
          <a:xfrm>
            <a:off x="3791979" y="2495550"/>
            <a:ext cx="1560043"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Century Gothic"/>
                <a:ea typeface="+mn-ea"/>
                <a:cs typeface="Century Gothic"/>
              </a:rPr>
              <a:t>Adoption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Century Gothic"/>
                <a:ea typeface="+mn-ea"/>
                <a:cs typeface="Century Gothic"/>
              </a:rPr>
              <a:t>STANDARDIZATION</a:t>
            </a:r>
          </a:p>
        </p:txBody>
      </p:sp>
      <p:sp>
        <p:nvSpPr>
          <p:cNvPr id="12" name="TextBox 11"/>
          <p:cNvSpPr txBox="1"/>
          <p:nvPr/>
        </p:nvSpPr>
        <p:spPr>
          <a:xfrm>
            <a:off x="7012797" y="2495550"/>
            <a:ext cx="1115885"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Century Gothic"/>
                <a:ea typeface="+mn-ea"/>
                <a:cs typeface="Century Gothic"/>
              </a:rPr>
              <a:t>REGULATION</a:t>
            </a:r>
          </a:p>
        </p:txBody>
      </p:sp>
      <p:sp>
        <p:nvSpPr>
          <p:cNvPr id="13" name="TextBox 12"/>
          <p:cNvSpPr txBox="1"/>
          <p:nvPr/>
        </p:nvSpPr>
        <p:spPr>
          <a:xfrm>
            <a:off x="533400" y="3028950"/>
            <a:ext cx="2133601" cy="665695"/>
          </a:xfrm>
          <a:prstGeom prst="rect">
            <a:avLst/>
          </a:prstGeom>
          <a:noFill/>
        </p:spPr>
        <p:txBody>
          <a:bodyPr wrap="square" rtlCol="0">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FFFFFF"/>
                </a:solidFill>
                <a:effectLst/>
                <a:uLnTx/>
                <a:uFillTx/>
                <a:latin typeface="Century Gothic"/>
                <a:ea typeface="+mn-ea"/>
                <a:cs typeface="Century Gothic"/>
              </a:rPr>
              <a:t>Board of Directors are now required to address cyber risks and demonstrate appropriate awareness and action.</a:t>
            </a:r>
          </a:p>
        </p:txBody>
      </p:sp>
      <p:sp>
        <p:nvSpPr>
          <p:cNvPr id="14" name="TextBox 13"/>
          <p:cNvSpPr txBox="1"/>
          <p:nvPr/>
        </p:nvSpPr>
        <p:spPr>
          <a:xfrm>
            <a:off x="3505200" y="3028950"/>
            <a:ext cx="2133600" cy="9556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FFFFFF"/>
                </a:solidFill>
                <a:effectLst/>
                <a:uLnTx/>
                <a:uFillTx/>
                <a:latin typeface="Century Gothic"/>
                <a:ea typeface="+mn-ea"/>
                <a:cs typeface="Century Gothic"/>
              </a:rPr>
              <a:t>A data-centric approach to security is becoming a standard. Almost every breach involves data assets in the form of files, emails and video that are stored in growing on-premises and cloud file systems. </a:t>
            </a:r>
          </a:p>
        </p:txBody>
      </p:sp>
      <p:sp>
        <p:nvSpPr>
          <p:cNvPr id="15" name="TextBox 14"/>
          <p:cNvSpPr txBox="1"/>
          <p:nvPr/>
        </p:nvSpPr>
        <p:spPr>
          <a:xfrm>
            <a:off x="6477000" y="3028950"/>
            <a:ext cx="2209800" cy="665695"/>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FFFFFF"/>
                </a:solidFill>
                <a:effectLst/>
                <a:uLnTx/>
                <a:uFillTx/>
                <a:latin typeface="Century Gothic"/>
                <a:ea typeface="+mn-ea"/>
                <a:cs typeface="Century Gothic"/>
              </a:rPr>
              <a:t>The confluence of notable attacks, media attention, and public outcry has led to new data-centric regulations.</a:t>
            </a:r>
          </a:p>
        </p:txBody>
      </p:sp>
      <p:pic>
        <p:nvPicPr>
          <p:cNvPr id="18" name="Picture 17" descr="arrow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2900" y="1352550"/>
            <a:ext cx="838200" cy="838200"/>
          </a:xfrm>
          <a:prstGeom prst="rect">
            <a:avLst/>
          </a:prstGeom>
        </p:spPr>
      </p:pic>
    </p:spTree>
    <p:extLst>
      <p:ext uri="{BB962C8B-B14F-4D97-AF65-F5344CB8AC3E}">
        <p14:creationId xmlns:p14="http://schemas.microsoft.com/office/powerpoint/2010/main" val="206537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3125" b="3125"/>
          <a:stretch>
            <a:fillRect/>
          </a:stretch>
        </p:blipFill>
        <p:spPr/>
      </p:pic>
      <p:sp>
        <p:nvSpPr>
          <p:cNvPr id="5" name="Text Placeholder 4"/>
          <p:cNvSpPr>
            <a:spLocks noGrp="1"/>
          </p:cNvSpPr>
          <p:nvPr>
            <p:ph type="body" sz="quarter" idx="10"/>
          </p:nvPr>
        </p:nvSpPr>
        <p:spPr/>
        <p:txBody>
          <a:bodyPr/>
          <a:lstStyle/>
          <a:p>
            <a:r>
              <a:rPr lang="en-US" dirty="0"/>
              <a:t>What if we could start over?</a:t>
            </a:r>
          </a:p>
        </p:txBody>
      </p:sp>
    </p:spTree>
    <p:extLst>
      <p:ext uri="{BB962C8B-B14F-4D97-AF65-F5344CB8AC3E}">
        <p14:creationId xmlns:p14="http://schemas.microsoft.com/office/powerpoint/2010/main" val="30756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6172200" y="285750"/>
            <a:ext cx="2743200" cy="4114800"/>
          </a:xfrm>
          <a:prstGeom prst="rect">
            <a:avLst/>
          </a:prstGeom>
          <a:solidFill>
            <a:srgbClr val="FBB0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AF1F"/>
              </a:solidFill>
              <a:effectLst/>
              <a:uLnTx/>
              <a:uFillTx/>
              <a:latin typeface="Calibri"/>
              <a:ea typeface="+mn-ea"/>
              <a:cs typeface="+mn-cs"/>
            </a:endParaRPr>
          </a:p>
        </p:txBody>
      </p:sp>
      <p:sp>
        <p:nvSpPr>
          <p:cNvPr id="13" name="Rectangle 12"/>
          <p:cNvSpPr/>
          <p:nvPr/>
        </p:nvSpPr>
        <p:spPr>
          <a:xfrm>
            <a:off x="3200400" y="285750"/>
            <a:ext cx="2743200" cy="41148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228600" y="285750"/>
            <a:ext cx="2743200" cy="4114800"/>
          </a:xfrm>
          <a:prstGeom prst="rect">
            <a:avLst/>
          </a:prstGeom>
          <a:solidFill>
            <a:srgbClr val="5420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434"/>
              </a:solidFill>
              <a:effectLst>
                <a:outerShdw blurRad="38100" dist="38100" dir="2700000" algn="tl">
                  <a:srgbClr val="000000">
                    <a:alpha val="43137"/>
                  </a:srgbClr>
                </a:outerShdw>
              </a:effectLst>
              <a:uLnTx/>
              <a:uFillTx/>
              <a:latin typeface="Calibri"/>
              <a:ea typeface="+mn-ea"/>
              <a:cs typeface="+mn-cs"/>
            </a:endParaRPr>
          </a:p>
        </p:txBody>
      </p:sp>
      <p:sp>
        <p:nvSpPr>
          <p:cNvPr id="15" name="TextBox 14"/>
          <p:cNvSpPr txBox="1"/>
          <p:nvPr/>
        </p:nvSpPr>
        <p:spPr>
          <a:xfrm>
            <a:off x="972188" y="2343150"/>
            <a:ext cx="1256023"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white"/>
                </a:solidFill>
                <a:uLnTx/>
                <a:uFillTx/>
                <a:latin typeface="Century Gothic"/>
                <a:ea typeface="+mn-ea"/>
                <a:cs typeface="Century Gothic"/>
              </a:rPr>
              <a:t>Detect</a:t>
            </a:r>
          </a:p>
        </p:txBody>
      </p:sp>
      <p:sp>
        <p:nvSpPr>
          <p:cNvPr id="16" name="TextBox 15"/>
          <p:cNvSpPr txBox="1"/>
          <p:nvPr/>
        </p:nvSpPr>
        <p:spPr>
          <a:xfrm>
            <a:off x="3842773" y="2343150"/>
            <a:ext cx="1458452"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white"/>
                </a:solidFill>
                <a:uLnTx/>
                <a:uFillTx/>
                <a:latin typeface="Century Gothic"/>
                <a:ea typeface="+mn-ea"/>
                <a:cs typeface="Century Gothic"/>
              </a:rPr>
              <a:t>Prevent</a:t>
            </a:r>
          </a:p>
        </p:txBody>
      </p:sp>
      <p:sp>
        <p:nvSpPr>
          <p:cNvPr id="17" name="TextBox 16"/>
          <p:cNvSpPr txBox="1"/>
          <p:nvPr/>
        </p:nvSpPr>
        <p:spPr>
          <a:xfrm>
            <a:off x="6895710" y="2343150"/>
            <a:ext cx="1350050"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white"/>
                </a:solidFill>
                <a:uLnTx/>
                <a:uFillTx/>
                <a:latin typeface="Century Gothic"/>
                <a:ea typeface="+mn-ea"/>
                <a:cs typeface="Century Gothic"/>
              </a:rPr>
              <a:t>sustain</a:t>
            </a:r>
          </a:p>
        </p:txBody>
      </p:sp>
      <p:sp>
        <p:nvSpPr>
          <p:cNvPr id="18" name="TextBox 17"/>
          <p:cNvSpPr txBox="1"/>
          <p:nvPr/>
        </p:nvSpPr>
        <p:spPr>
          <a:xfrm>
            <a:off x="457199" y="3028950"/>
            <a:ext cx="2286001" cy="812530"/>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uLnTx/>
                <a:uFillTx/>
                <a:latin typeface="Century Gothic"/>
                <a:ea typeface="+mn-ea"/>
                <a:cs typeface="Century Gothic"/>
              </a:rPr>
              <a:t>insider threats by analyzing data, account activity, and user behavior.</a:t>
            </a:r>
          </a:p>
        </p:txBody>
      </p:sp>
      <p:sp>
        <p:nvSpPr>
          <p:cNvPr id="19" name="TextBox 18"/>
          <p:cNvSpPr txBox="1"/>
          <p:nvPr/>
        </p:nvSpPr>
        <p:spPr>
          <a:xfrm>
            <a:off x="3428999" y="3028955"/>
            <a:ext cx="2286001" cy="1043363"/>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uLnTx/>
                <a:uFillTx/>
                <a:latin typeface="Century Gothic"/>
                <a:ea typeface="+mn-ea"/>
                <a:cs typeface="Century Gothic"/>
              </a:rPr>
              <a:t>disaster by locking down sensitive and stale data, reducing broad access, and simplifying permissions.</a:t>
            </a:r>
          </a:p>
        </p:txBody>
      </p:sp>
      <p:sp>
        <p:nvSpPr>
          <p:cNvPr id="20" name="TextBox 19"/>
          <p:cNvSpPr txBox="1"/>
          <p:nvPr/>
        </p:nvSpPr>
        <p:spPr>
          <a:xfrm>
            <a:off x="6400800" y="3028950"/>
            <a:ext cx="2286000" cy="803297"/>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uLnTx/>
                <a:uFillTx/>
                <a:latin typeface="Century Gothic"/>
                <a:ea typeface="+mn-ea"/>
                <a:cs typeface="Century Gothic"/>
              </a:rPr>
              <a:t>a secure state by automating authorizations, migrations, &amp; disposition.</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4337" y="819150"/>
            <a:ext cx="695325" cy="95405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6382" y="819150"/>
            <a:ext cx="1152422" cy="90657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329" y="851345"/>
            <a:ext cx="719741" cy="987552"/>
          </a:xfrm>
          <a:prstGeom prst="rect">
            <a:avLst/>
          </a:prstGeom>
        </p:spPr>
      </p:pic>
    </p:spTree>
    <p:extLst>
      <p:ext uri="{BB962C8B-B14F-4D97-AF65-F5344CB8AC3E}">
        <p14:creationId xmlns:p14="http://schemas.microsoft.com/office/powerpoint/2010/main" val="2515512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BEBA8EAE-BF5A-486C-A8C5-ECC9F3942E4B}">
                <a14:imgProps xmlns:a14="http://schemas.microsoft.com/office/drawing/2010/main">
                  <a14:imgLayer r:embed="rId4">
                    <a14:imgEffect>
                      <a14:sharpenSoften amount="25000"/>
                    </a14:imgEffect>
                    <a14:imgEffect>
                      <a14:brightnessContrast bright="-33000"/>
                    </a14:imgEffect>
                  </a14:imgLayer>
                </a14:imgProps>
              </a:ext>
              <a:ext uri="{28A0092B-C50C-407E-A947-70E740481C1C}">
                <a14:useLocalDpi xmlns:a14="http://schemas.microsoft.com/office/drawing/2010/main" val="0"/>
              </a:ext>
            </a:extLst>
          </a:blip>
          <a:srcRect t="7780" b="7780"/>
          <a:stretch>
            <a:fillRect/>
          </a:stretch>
        </p:blipFill>
        <p:spPr/>
      </p:pic>
      <p:sp>
        <p:nvSpPr>
          <p:cNvPr id="8" name="Text Placeholder 7"/>
          <p:cNvSpPr>
            <a:spLocks noGrp="1"/>
          </p:cNvSpPr>
          <p:nvPr>
            <p:ph type="body" sz="quarter" idx="10"/>
          </p:nvPr>
        </p:nvSpPr>
        <p:spPr>
          <a:xfrm>
            <a:off x="0" y="784363"/>
            <a:ext cx="9144000" cy="1352550"/>
          </a:xfrm>
          <a:noFill/>
          <a:effectLst/>
        </p:spPr>
        <p:txBody>
          <a:bodyPr/>
          <a:lstStyle/>
          <a:p>
            <a:r>
              <a:rPr lang="en-US" sz="3600" dirty="0"/>
              <a:t>IMAGINE</a:t>
            </a:r>
          </a:p>
        </p:txBody>
      </p:sp>
      <p:grpSp>
        <p:nvGrpSpPr>
          <p:cNvPr id="6" name="Group 5"/>
          <p:cNvGrpSpPr/>
          <p:nvPr/>
        </p:nvGrpSpPr>
        <p:grpSpPr>
          <a:xfrm>
            <a:off x="603652" y="2724150"/>
            <a:ext cx="7936695" cy="1467510"/>
            <a:chOff x="705111" y="2650046"/>
            <a:chExt cx="7936695" cy="1467510"/>
          </a:xfrm>
        </p:grpSpPr>
        <p:sp>
          <p:nvSpPr>
            <p:cNvPr id="13" name="TextBox 12"/>
            <p:cNvSpPr txBox="1"/>
            <p:nvPr/>
          </p:nvSpPr>
          <p:spPr>
            <a:xfrm>
              <a:off x="4800030" y="3357243"/>
              <a:ext cx="1793321" cy="756613"/>
            </a:xfrm>
            <a:prstGeom prst="rect">
              <a:avLst/>
            </a:prstGeom>
            <a:noFill/>
          </p:spPr>
          <p:txBody>
            <a:bodyPr wrap="square" lIns="63499" tIns="31748" rIns="63499" bIns="31748" rtlCol="0">
              <a:spAutoFit/>
            </a:bodyPr>
            <a:lstStyle/>
            <a:p>
              <a:pPr marL="0" marR="0" lvl="0" indent="0" algn="ctr" defTabSz="3174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entury Gothic"/>
                  <a:ea typeface="+mn-ea"/>
                  <a:cs typeface="+mn-cs"/>
                </a:rPr>
                <a:t>Cyber threats are detected and stopped</a:t>
              </a:r>
            </a:p>
          </p:txBody>
        </p:sp>
        <p:pic>
          <p:nvPicPr>
            <p:cNvPr id="15" name="Picture 14"/>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82300" y="2775530"/>
              <a:ext cx="640080" cy="428427"/>
            </a:xfrm>
            <a:prstGeom prst="rect">
              <a:avLst/>
            </a:prstGeom>
          </p:spPr>
        </p:pic>
        <p:pic>
          <p:nvPicPr>
            <p:cNvPr id="17" name="Picture 1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3326748" y="2712472"/>
              <a:ext cx="767397" cy="513645"/>
            </a:xfrm>
            <a:prstGeom prst="rect">
              <a:avLst/>
            </a:prstGeom>
          </p:spPr>
        </p:pic>
        <p:sp>
          <p:nvSpPr>
            <p:cNvPr id="19" name="TextBox 18"/>
            <p:cNvSpPr txBox="1"/>
            <p:nvPr/>
          </p:nvSpPr>
          <p:spPr>
            <a:xfrm>
              <a:off x="2781015" y="3334220"/>
              <a:ext cx="1611790" cy="756613"/>
            </a:xfrm>
            <a:prstGeom prst="rect">
              <a:avLst/>
            </a:prstGeom>
            <a:noFill/>
          </p:spPr>
          <p:txBody>
            <a:bodyPr wrap="square" lIns="63499" tIns="31748" rIns="63499" bIns="31748" rtlCol="0">
              <a:spAutoFit/>
            </a:bodyPr>
            <a:lstStyle/>
            <a:p>
              <a:pPr marL="0" marR="0" lvl="0" indent="0" algn="ctr" defTabSz="3174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entury Gothic"/>
                  <a:ea typeface="+mn-ea"/>
                  <a:cs typeface="+mn-cs"/>
                </a:rPr>
                <a:t>Only the right people have access</a:t>
              </a:r>
            </a:p>
          </p:txBody>
        </p:sp>
        <p:pic>
          <p:nvPicPr>
            <p:cNvPr id="21" name="Picture 20"/>
            <p:cNvPicPr>
              <a:picLocks noChangeAspect="1"/>
            </p:cNvPicPr>
            <p:nvPr/>
          </p:nvPicPr>
          <p:blipFill>
            <a:blip r:embed="rId8" cstate="print">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6354" y="2662212"/>
              <a:ext cx="917574" cy="614163"/>
            </a:xfrm>
            <a:prstGeom prst="rect">
              <a:avLst/>
            </a:prstGeom>
          </p:spPr>
        </p:pic>
        <p:sp>
          <p:nvSpPr>
            <p:cNvPr id="22" name="TextBox 21"/>
            <p:cNvSpPr txBox="1"/>
            <p:nvPr/>
          </p:nvSpPr>
          <p:spPr>
            <a:xfrm>
              <a:off x="705111" y="3334219"/>
              <a:ext cx="1740060" cy="756613"/>
            </a:xfrm>
            <a:prstGeom prst="rect">
              <a:avLst/>
            </a:prstGeom>
            <a:noFill/>
          </p:spPr>
          <p:txBody>
            <a:bodyPr wrap="square" lIns="63499" tIns="31748" rIns="63499" bIns="31748" rtlCol="0">
              <a:spAutoFit/>
            </a:bodyPr>
            <a:lstStyle/>
            <a:p>
              <a:pPr marL="0" marR="0" lvl="0" indent="0" algn="ctr" defTabSz="3174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entury Gothic"/>
                  <a:ea typeface="+mn-ea"/>
                  <a:cs typeface="+mn-cs"/>
                </a:rPr>
                <a:t>We know where our sensitive data lives</a:t>
              </a:r>
            </a:p>
          </p:txBody>
        </p:sp>
        <p:pic>
          <p:nvPicPr>
            <p:cNvPr id="23" name="Picture 2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315200" y="2650046"/>
              <a:ext cx="860663" cy="576071"/>
            </a:xfrm>
            <a:prstGeom prst="rect">
              <a:avLst/>
            </a:prstGeom>
          </p:spPr>
        </p:pic>
        <p:sp>
          <p:nvSpPr>
            <p:cNvPr id="24" name="TextBox 23"/>
            <p:cNvSpPr txBox="1"/>
            <p:nvPr/>
          </p:nvSpPr>
          <p:spPr>
            <a:xfrm>
              <a:off x="7001656" y="3360943"/>
              <a:ext cx="1640150" cy="756613"/>
            </a:xfrm>
            <a:prstGeom prst="rect">
              <a:avLst/>
            </a:prstGeom>
            <a:noFill/>
          </p:spPr>
          <p:txBody>
            <a:bodyPr wrap="square" lIns="63499" tIns="31748" rIns="63499" bIns="31748" rtlCol="0">
              <a:spAutoFit/>
            </a:bodyPr>
            <a:lstStyle/>
            <a:p>
              <a:pPr marL="0" marR="0" lvl="0" indent="0" algn="ctr" defTabSz="3174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entury Gothic"/>
                  <a:ea typeface="+mn-ea"/>
                  <a:cs typeface="+mn-cs"/>
                </a:rPr>
                <a:t>Sustain a secure state without manual effort</a:t>
              </a:r>
            </a:p>
          </p:txBody>
        </p:sp>
      </p:grpSp>
    </p:spTree>
    <p:extLst>
      <p:ext uri="{BB962C8B-B14F-4D97-AF65-F5344CB8AC3E}">
        <p14:creationId xmlns:p14="http://schemas.microsoft.com/office/powerpoint/2010/main" val="362631212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descr="proxy_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3790950"/>
            <a:ext cx="457200" cy="457200"/>
          </a:xfrm>
          <a:prstGeom prst="rect">
            <a:avLst/>
          </a:prstGeom>
        </p:spPr>
      </p:pic>
      <p:pic>
        <p:nvPicPr>
          <p:cNvPr id="99" name="Picture 98" descr="vpn_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1" y="3790950"/>
            <a:ext cx="457200" cy="457200"/>
          </a:xfrm>
          <a:prstGeom prst="rect">
            <a:avLst/>
          </a:prstGeom>
        </p:spPr>
      </p:pic>
      <p:pic>
        <p:nvPicPr>
          <p:cNvPr id="102" name="Picture 101" descr="dns_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657" y="3790950"/>
            <a:ext cx="457200" cy="457200"/>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1" y="1657350"/>
            <a:ext cx="457200" cy="457200"/>
          </a:xfrm>
          <a:prstGeom prst="rect">
            <a:avLst/>
          </a:prstGeom>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1" y="1657350"/>
            <a:ext cx="457200" cy="457200"/>
          </a:xfrm>
          <a:prstGeom prst="rect">
            <a:avLst/>
          </a:prstGeom>
        </p:spPr>
      </p:pic>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1" y="2266950"/>
            <a:ext cx="457200" cy="457200"/>
          </a:xfrm>
          <a:prstGeom prst="rect">
            <a:avLst/>
          </a:prstGeom>
        </p:spPr>
      </p:pic>
      <p:pic>
        <p:nvPicPr>
          <p:cNvPr id="95" name="Picture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01" y="2266950"/>
            <a:ext cx="457200" cy="457200"/>
          </a:xfrm>
          <a:prstGeom prst="rect">
            <a:avLst/>
          </a:prstGeom>
        </p:spPr>
      </p:pic>
      <p:pic>
        <p:nvPicPr>
          <p:cNvPr id="96" name="Picture 95" descr="directory_services_0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9631" y="2876550"/>
            <a:ext cx="434340" cy="434340"/>
          </a:xfrm>
          <a:prstGeom prst="rect">
            <a:avLst/>
          </a:prstGeom>
        </p:spPr>
      </p:pic>
      <p:grpSp>
        <p:nvGrpSpPr>
          <p:cNvPr id="14" name="Group 13"/>
          <p:cNvGrpSpPr/>
          <p:nvPr/>
        </p:nvGrpSpPr>
        <p:grpSpPr>
          <a:xfrm>
            <a:off x="1905000" y="1463040"/>
            <a:ext cx="3564802" cy="2667000"/>
            <a:chOff x="2133599" y="1504950"/>
            <a:chExt cx="3564802" cy="2667000"/>
          </a:xfrm>
        </p:grpSpPr>
        <p:graphicFrame>
          <p:nvGraphicFramePr>
            <p:cNvPr id="5" name="Chart 4"/>
            <p:cNvGraphicFramePr/>
            <p:nvPr>
              <p:extLst/>
            </p:nvPr>
          </p:nvGraphicFramePr>
          <p:xfrm>
            <a:off x="2133599" y="1504950"/>
            <a:ext cx="3564802" cy="2667000"/>
          </p:xfrm>
          <a:graphic>
            <a:graphicData uri="http://schemas.openxmlformats.org/drawingml/2006/chart">
              <c:chart xmlns:c="http://schemas.openxmlformats.org/drawingml/2006/chart" xmlns:r="http://schemas.openxmlformats.org/officeDocument/2006/relationships" r:id="rId11"/>
            </a:graphicData>
          </a:graphic>
        </p:graphicFrame>
        <p:sp>
          <p:nvSpPr>
            <p:cNvPr id="7" name="Rectangle 6"/>
            <p:cNvSpPr/>
            <p:nvPr/>
          </p:nvSpPr>
          <p:spPr>
            <a:xfrm>
              <a:off x="3962400" y="2038350"/>
              <a:ext cx="762000" cy="285121"/>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Permissions</a:t>
              </a:r>
            </a:p>
          </p:txBody>
        </p:sp>
        <p:sp>
          <p:nvSpPr>
            <p:cNvPr id="49" name="Rectangle 48"/>
            <p:cNvSpPr/>
            <p:nvPr/>
          </p:nvSpPr>
          <p:spPr>
            <a:xfrm>
              <a:off x="3048000" y="2038350"/>
              <a:ext cx="762000" cy="32996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Users &amp;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Groups</a:t>
              </a:r>
            </a:p>
          </p:txBody>
        </p:sp>
        <p:sp>
          <p:nvSpPr>
            <p:cNvPr id="53" name="Rectangle 52"/>
            <p:cNvSpPr/>
            <p:nvPr/>
          </p:nvSpPr>
          <p:spPr>
            <a:xfrm>
              <a:off x="2819400" y="2876550"/>
              <a:ext cx="914400" cy="32996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Content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Classification</a:t>
              </a:r>
            </a:p>
          </p:txBody>
        </p:sp>
        <p:sp>
          <p:nvSpPr>
            <p:cNvPr id="56" name="Rectangle 55"/>
            <p:cNvSpPr/>
            <p:nvPr/>
          </p:nvSpPr>
          <p:spPr>
            <a:xfrm>
              <a:off x="4267200" y="2876550"/>
              <a:ext cx="762000" cy="32996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Access Activity</a:t>
              </a:r>
            </a:p>
          </p:txBody>
        </p:sp>
        <p:sp>
          <p:nvSpPr>
            <p:cNvPr id="57" name="Rectangle 56"/>
            <p:cNvSpPr/>
            <p:nvPr/>
          </p:nvSpPr>
          <p:spPr>
            <a:xfrm>
              <a:off x="3505200" y="3486150"/>
              <a:ext cx="762000" cy="32996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Perimeter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Telemetry</a:t>
              </a:r>
            </a:p>
          </p:txBody>
        </p:sp>
        <p:pic>
          <p:nvPicPr>
            <p:cNvPr id="59" name="Picture 58" descr="dsp_varonis_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29000" y="2343150"/>
              <a:ext cx="1219200" cy="1219200"/>
            </a:xfrm>
            <a:prstGeom prst="rect">
              <a:avLst/>
            </a:prstGeom>
          </p:spPr>
        </p:pic>
      </p:grpSp>
      <p:sp>
        <p:nvSpPr>
          <p:cNvPr id="2" name="Title 1"/>
          <p:cNvSpPr>
            <a:spLocks noGrp="1"/>
          </p:cNvSpPr>
          <p:nvPr>
            <p:ph type="title"/>
          </p:nvPr>
        </p:nvSpPr>
        <p:spPr/>
        <p:txBody>
          <a:bodyPr/>
          <a:lstStyle/>
          <a:p>
            <a:r>
              <a:rPr lang="en-US"/>
              <a:t>Data Security Platform</a:t>
            </a:r>
          </a:p>
        </p:txBody>
      </p:sp>
      <p:sp>
        <p:nvSpPr>
          <p:cNvPr id="3" name="TextBox 2"/>
          <p:cNvSpPr txBox="1"/>
          <p:nvPr/>
        </p:nvSpPr>
        <p:spPr>
          <a:xfrm>
            <a:off x="3276600" y="1047750"/>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94A9"/>
                </a:solidFill>
                <a:effectLst/>
                <a:uLnTx/>
                <a:uFillTx/>
                <a:latin typeface="Century Gothic"/>
                <a:ea typeface="+mn-ea"/>
                <a:cs typeface="Century Gothic"/>
              </a:rPr>
              <a:t>COLLECTION AND ANALYTICS</a:t>
            </a:r>
          </a:p>
        </p:txBody>
      </p:sp>
      <p:sp>
        <p:nvSpPr>
          <p:cNvPr id="8" name="TextBox 7"/>
          <p:cNvSpPr txBox="1"/>
          <p:nvPr/>
        </p:nvSpPr>
        <p:spPr>
          <a:xfrm>
            <a:off x="7772400" y="1047750"/>
            <a:ext cx="121920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94A9"/>
                </a:solidFill>
                <a:effectLst/>
                <a:uLnTx/>
                <a:uFillTx/>
                <a:latin typeface="Century Gothic"/>
                <a:ea typeface="+mn-ea"/>
                <a:cs typeface="Century Gothic"/>
              </a:rPr>
              <a:t>AUTOMATION</a:t>
            </a:r>
          </a:p>
        </p:txBody>
      </p:sp>
      <p:pic>
        <p:nvPicPr>
          <p:cNvPr id="12" name="Picture 11" descr="dsp_automation.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39000" y="895350"/>
            <a:ext cx="758537" cy="758537"/>
          </a:xfrm>
          <a:prstGeom prst="rect">
            <a:avLst/>
          </a:prstGeom>
        </p:spPr>
      </p:pic>
      <p:sp>
        <p:nvSpPr>
          <p:cNvPr id="16" name="TextBox 15"/>
          <p:cNvSpPr txBox="1"/>
          <p:nvPr/>
        </p:nvSpPr>
        <p:spPr>
          <a:xfrm>
            <a:off x="381000" y="3562350"/>
            <a:ext cx="1371600"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mn-ea"/>
                <a:cs typeface="Century Gothic"/>
              </a:rPr>
              <a:t>PERIMETER DEVICES</a:t>
            </a:r>
          </a:p>
        </p:txBody>
      </p:sp>
      <p:sp>
        <p:nvSpPr>
          <p:cNvPr id="35" name="Rectangle 34"/>
          <p:cNvSpPr/>
          <p:nvPr/>
        </p:nvSpPr>
        <p:spPr>
          <a:xfrm>
            <a:off x="235884" y="2038350"/>
            <a:ext cx="595035"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Windows</a:t>
            </a:r>
            <a:endParaRPr kumimoji="0" lang="en-US" sz="7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8" name="Rectangle 37"/>
          <p:cNvSpPr/>
          <p:nvPr/>
        </p:nvSpPr>
        <p:spPr>
          <a:xfrm>
            <a:off x="1311916" y="2038350"/>
            <a:ext cx="620683"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Exchange</a:t>
            </a:r>
            <a:endPar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729819" y="2657856"/>
            <a:ext cx="673964"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SharePoint</a:t>
            </a:r>
            <a:endPar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p:cNvSpPr/>
          <p:nvPr/>
        </p:nvSpPr>
        <p:spPr>
          <a:xfrm>
            <a:off x="743636" y="2038350"/>
            <a:ext cx="646331"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Office 365</a:t>
            </a:r>
            <a:endParaRPr kumimoji="0" lang="en-US" sz="7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3" name="Rectangle 42"/>
          <p:cNvSpPr/>
          <p:nvPr/>
        </p:nvSpPr>
        <p:spPr>
          <a:xfrm>
            <a:off x="1433744" y="2664170"/>
            <a:ext cx="377026"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NAS</a:t>
            </a:r>
            <a:endParaRPr kumimoji="0" lang="en-US" sz="7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199882" y="2657856"/>
            <a:ext cx="667038"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Unix/Linux</a:t>
            </a:r>
            <a:endParaRPr kumimoji="0" lang="en-US" sz="7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2" name="Rectangle 41"/>
          <p:cNvSpPr/>
          <p:nvPr/>
        </p:nvSpPr>
        <p:spPr>
          <a:xfrm>
            <a:off x="767646" y="3192223"/>
            <a:ext cx="598310" cy="327526"/>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Directory</a:t>
            </a:r>
            <a:b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Services</a:t>
            </a:r>
          </a:p>
        </p:txBody>
      </p:sp>
      <p:sp>
        <p:nvSpPr>
          <p:cNvPr id="60" name="Rectangle 59"/>
          <p:cNvSpPr/>
          <p:nvPr/>
        </p:nvSpPr>
        <p:spPr>
          <a:xfrm>
            <a:off x="7620000" y="1809750"/>
            <a:ext cx="1371600" cy="1938992"/>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Remediation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Access Management</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Migration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Disposition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Calibri"/>
                <a:cs typeface="Century Gothic"/>
              </a:rPr>
              <a:t>Alert Response</a:t>
            </a:r>
            <a:endParaRPr kumimoji="0" lang="en-US" sz="850" b="0" i="0" u="none" strike="noStrike" kern="1200" cap="none" spc="0" normalizeH="0" baseline="0" noProof="0">
              <a:ln>
                <a:noFill/>
              </a:ln>
              <a:solidFill>
                <a:prstClr val="white"/>
              </a:solidFill>
              <a:effectLst/>
              <a:uLnTx/>
              <a:uFillTx/>
              <a:latin typeface="Century Gothic"/>
              <a:ea typeface="+mn-ea"/>
              <a:cs typeface="Century Gothic"/>
            </a:endParaRPr>
          </a:p>
        </p:txBody>
      </p:sp>
      <p:pic>
        <p:nvPicPr>
          <p:cNvPr id="13" name="Picture 12" descr="dsp_datastores.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8600" y="895350"/>
            <a:ext cx="758537" cy="758537"/>
          </a:xfrm>
          <a:prstGeom prst="rect">
            <a:avLst/>
          </a:prstGeom>
        </p:spPr>
      </p:pic>
      <p:pic>
        <p:nvPicPr>
          <p:cNvPr id="11" name="Picture 10" descr="dsp_metadata.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43200" y="895350"/>
            <a:ext cx="758537" cy="758537"/>
          </a:xfrm>
          <a:prstGeom prst="rect">
            <a:avLst/>
          </a:prstGeom>
        </p:spPr>
      </p:pic>
      <p:sp>
        <p:nvSpPr>
          <p:cNvPr id="50" name="TextBox 49"/>
          <p:cNvSpPr txBox="1"/>
          <p:nvPr/>
        </p:nvSpPr>
        <p:spPr>
          <a:xfrm>
            <a:off x="762000" y="1059291"/>
            <a:ext cx="152400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mn-ea"/>
                <a:cs typeface="Century Gothic"/>
              </a:rPr>
              <a:t>ENTERPRISE DATA STORES AND INFRASTRUCTURE</a:t>
            </a:r>
          </a:p>
        </p:txBody>
      </p:sp>
      <p:cxnSp>
        <p:nvCxnSpPr>
          <p:cNvPr id="58" name="Straight Connector 57"/>
          <p:cNvCxnSpPr/>
          <p:nvPr/>
        </p:nvCxnSpPr>
        <p:spPr>
          <a:xfrm flipH="1">
            <a:off x="1905000" y="4248150"/>
            <a:ext cx="6248400" cy="0"/>
          </a:xfrm>
          <a:prstGeom prst="line">
            <a:avLst/>
          </a:prstGeom>
          <a:ln w="9525" cap="sq" cmpd="sng">
            <a:solidFill>
              <a:srgbClr val="0094A9"/>
            </a:solidFill>
            <a:bevel/>
            <a:tailEnd type="triangle" w="med"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943600" y="1059291"/>
            <a:ext cx="12954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Century Gothic"/>
                <a:ea typeface="+mn-ea"/>
                <a:cs typeface="Century Gothic"/>
              </a:rPr>
              <a:t>USE CASES</a:t>
            </a:r>
          </a:p>
        </p:txBody>
      </p:sp>
      <p:pic>
        <p:nvPicPr>
          <p:cNvPr id="10" name="Picture 9" descr="dsp_usecases.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0200" y="895350"/>
            <a:ext cx="758537" cy="758537"/>
          </a:xfrm>
          <a:prstGeom prst="rect">
            <a:avLst/>
          </a:prstGeom>
        </p:spPr>
      </p:pic>
      <p:sp>
        <p:nvSpPr>
          <p:cNvPr id="54" name="Rectangle 53"/>
          <p:cNvSpPr/>
          <p:nvPr/>
        </p:nvSpPr>
        <p:spPr>
          <a:xfrm>
            <a:off x="5715000" y="1809750"/>
            <a:ext cx="2057400" cy="1925313"/>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Calibri"/>
                <a:cs typeface="Century Gothic"/>
              </a:rPr>
              <a:t>Threat Detection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dirty="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Calibri"/>
                <a:cs typeface="Century Gothic"/>
              </a:rPr>
              <a:t>Data Classification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dirty="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Calibri"/>
                <a:cs typeface="Century Gothic"/>
              </a:rPr>
              <a:t>Access Governance</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dirty="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Calibri"/>
                <a:cs typeface="Century Gothic"/>
              </a:rPr>
              <a:t>Risk Reduction</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850" b="0" i="0" u="none" strike="noStrike" kern="1200" cap="none" spc="0" normalizeH="0" baseline="0" noProof="0" dirty="0">
              <a:ln>
                <a:noFill/>
              </a:ln>
              <a:solidFill>
                <a:prstClr val="white"/>
              </a:solidFill>
              <a:effectLst/>
              <a:uLnTx/>
              <a:uFillTx/>
              <a:latin typeface="Century Gothic"/>
              <a:ea typeface="Calibri"/>
              <a:cs typeface="Century Gothic"/>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50" b="0" i="0" u="none" strike="noStrike" kern="1200" cap="none" spc="0" normalizeH="0" baseline="0" noProof="0" dirty="0">
                <a:ln>
                  <a:noFill/>
                </a:ln>
                <a:solidFill>
                  <a:prstClr val="white"/>
                </a:solidFill>
                <a:effectLst/>
                <a:uLnTx/>
                <a:uFillTx/>
                <a:latin typeface="Century Gothic"/>
                <a:ea typeface="Calibri"/>
                <a:cs typeface="Century Gothic"/>
              </a:rPr>
              <a:t>Regulatory Compliance</a:t>
            </a:r>
          </a:p>
        </p:txBody>
      </p:sp>
      <p:pic>
        <p:nvPicPr>
          <p:cNvPr id="55" name="Picture 54" descr="dsp_bullet_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55996" y="1901952"/>
            <a:ext cx="179070" cy="179070"/>
          </a:xfrm>
          <a:prstGeom prst="rect">
            <a:avLst/>
          </a:prstGeom>
        </p:spPr>
      </p:pic>
      <p:pic>
        <p:nvPicPr>
          <p:cNvPr id="61" name="Picture 60" descr="dsp_bullet_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55996" y="2304288"/>
            <a:ext cx="179070" cy="179070"/>
          </a:xfrm>
          <a:prstGeom prst="rect">
            <a:avLst/>
          </a:prstGeom>
        </p:spPr>
      </p:pic>
      <p:pic>
        <p:nvPicPr>
          <p:cNvPr id="62" name="Picture 61" descr="dsp_bullet_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55996" y="2706624"/>
            <a:ext cx="179070" cy="179070"/>
          </a:xfrm>
          <a:prstGeom prst="rect">
            <a:avLst/>
          </a:prstGeom>
        </p:spPr>
      </p:pic>
      <p:pic>
        <p:nvPicPr>
          <p:cNvPr id="63" name="Picture 62" descr="dsp_bullet_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55996" y="3108960"/>
            <a:ext cx="179070" cy="179070"/>
          </a:xfrm>
          <a:prstGeom prst="rect">
            <a:avLst/>
          </a:prstGeom>
        </p:spPr>
      </p:pic>
      <p:pic>
        <p:nvPicPr>
          <p:cNvPr id="64" name="Picture 63" descr="dsp_bullet_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55996" y="3511296"/>
            <a:ext cx="179070" cy="179070"/>
          </a:xfrm>
          <a:prstGeom prst="rect">
            <a:avLst/>
          </a:prstGeom>
        </p:spPr>
      </p:pic>
      <p:cxnSp>
        <p:nvCxnSpPr>
          <p:cNvPr id="9" name="Straight Connector 8"/>
          <p:cNvCxnSpPr/>
          <p:nvPr/>
        </p:nvCxnSpPr>
        <p:spPr>
          <a:xfrm flipV="1">
            <a:off x="8153400" y="3790950"/>
            <a:ext cx="0" cy="457200"/>
          </a:xfrm>
          <a:prstGeom prst="line">
            <a:avLst/>
          </a:prstGeom>
          <a:ln w="9525" cmpd="sng">
            <a:gradFill flip="none" rotWithShape="1">
              <a:gsLst>
                <a:gs pos="0">
                  <a:srgbClr val="0094A9"/>
                </a:gs>
                <a:gs pos="60000">
                  <a:srgbClr val="212434"/>
                </a:gs>
              </a:gsLst>
              <a:lin ang="5400000" scaled="0"/>
              <a:tileRect/>
            </a:gra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276600" y="4297680"/>
            <a:ext cx="35814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Century Gothic"/>
                <a:ea typeface="+mn-ea"/>
                <a:cs typeface="+mn-cs"/>
              </a:rPr>
              <a:t>Commit changes back to data stores and directory services</a:t>
            </a:r>
          </a:p>
        </p:txBody>
      </p:sp>
      <p:sp>
        <p:nvSpPr>
          <p:cNvPr id="65" name="Rectangle 64"/>
          <p:cNvSpPr/>
          <p:nvPr/>
        </p:nvSpPr>
        <p:spPr>
          <a:xfrm>
            <a:off x="883144" y="4171950"/>
            <a:ext cx="367314"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VPN</a:t>
            </a:r>
            <a:endPar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6" name="Rectangle 65"/>
          <p:cNvSpPr/>
          <p:nvPr/>
        </p:nvSpPr>
        <p:spPr>
          <a:xfrm>
            <a:off x="312828" y="4171950"/>
            <a:ext cx="441146"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Proxy</a:t>
            </a:r>
            <a:endParaRPr kumimoji="0" lang="en-US" sz="7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7" name="Rectangle 66"/>
          <p:cNvSpPr/>
          <p:nvPr/>
        </p:nvSpPr>
        <p:spPr>
          <a:xfrm>
            <a:off x="1427332" y="4171950"/>
            <a:ext cx="389850" cy="20903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DNS</a:t>
            </a:r>
            <a:endPar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80" name="Straight Connector 79"/>
          <p:cNvCxnSpPr/>
          <p:nvPr/>
        </p:nvCxnSpPr>
        <p:spPr>
          <a:xfrm>
            <a:off x="1905000" y="2800350"/>
            <a:ext cx="533400" cy="0"/>
          </a:xfrm>
          <a:prstGeom prst="line">
            <a:avLst/>
          </a:prstGeom>
          <a:ln w="9525" cap="sq" cmpd="sng">
            <a:solidFill>
              <a:srgbClr val="0094A9"/>
            </a:solidFill>
            <a:beve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53000" y="2800350"/>
            <a:ext cx="533400" cy="0"/>
          </a:xfrm>
          <a:prstGeom prst="line">
            <a:avLst/>
          </a:prstGeom>
          <a:ln w="9525" cap="sq" cmpd="sng">
            <a:solidFill>
              <a:srgbClr val="0094A9"/>
            </a:solidFill>
            <a:beve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086600" y="2800350"/>
            <a:ext cx="533400" cy="0"/>
          </a:xfrm>
          <a:prstGeom prst="line">
            <a:avLst/>
          </a:prstGeom>
          <a:ln w="9525" cap="sq" cmpd="sng">
            <a:solidFill>
              <a:srgbClr val="0094A9"/>
            </a:solidFill>
            <a:bevel/>
            <a:tailEnd type="triangle" w="med" len="lg"/>
          </a:ln>
          <a:effectLst/>
        </p:spPr>
        <p:style>
          <a:lnRef idx="2">
            <a:schemeClr val="accent1"/>
          </a:lnRef>
          <a:fillRef idx="0">
            <a:schemeClr val="accent1"/>
          </a:fillRef>
          <a:effectRef idx="1">
            <a:schemeClr val="accent1"/>
          </a:effectRef>
          <a:fontRef idx="minor">
            <a:schemeClr val="tx1"/>
          </a:fontRef>
        </p:style>
      </p:cxnSp>
      <p:pic>
        <p:nvPicPr>
          <p:cNvPr id="92" name="Picture 9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93657" y="1657350"/>
            <a:ext cx="457200" cy="457200"/>
          </a:xfrm>
          <a:prstGeom prst="rect">
            <a:avLst/>
          </a:prstGeom>
        </p:spPr>
      </p:pic>
      <p:pic>
        <p:nvPicPr>
          <p:cNvPr id="94" name="Picture 93" descr="nas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05087" y="2278380"/>
            <a:ext cx="434340" cy="434340"/>
          </a:xfrm>
          <a:prstGeom prst="rect">
            <a:avLst/>
          </a:prstGeom>
        </p:spPr>
      </p:pic>
    </p:spTree>
    <p:extLst>
      <p:ext uri="{BB962C8B-B14F-4D97-AF65-F5344CB8AC3E}">
        <p14:creationId xmlns:p14="http://schemas.microsoft.com/office/powerpoint/2010/main" val="3659406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The Journey of value</a:t>
            </a:r>
            <a:endParaRPr lang="en-US" dirty="0"/>
          </a:p>
        </p:txBody>
      </p:sp>
    </p:spTree>
    <p:extLst>
      <p:ext uri="{BB962C8B-B14F-4D97-AF65-F5344CB8AC3E}">
        <p14:creationId xmlns:p14="http://schemas.microsoft.com/office/powerpoint/2010/main" val="187842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BD8F2-17B5-E644-86C9-F912D22B89D1}"/>
              </a:ext>
            </a:extLst>
          </p:cNvPr>
          <p:cNvSpPr>
            <a:spLocks noGrp="1"/>
          </p:cNvSpPr>
          <p:nvPr>
            <p:ph type="title"/>
          </p:nvPr>
        </p:nvSpPr>
        <p:spPr/>
        <p:txBody>
          <a:bodyPr/>
          <a:lstStyle/>
          <a:p>
            <a:r>
              <a:rPr lang="en-US" dirty="0"/>
              <a:t>What if security started with data?</a:t>
            </a:r>
          </a:p>
        </p:txBody>
      </p:sp>
      <p:sp>
        <p:nvSpPr>
          <p:cNvPr id="8" name="Oval 7">
            <a:extLst>
              <a:ext uri="{FF2B5EF4-FFF2-40B4-BE49-F238E27FC236}">
                <a16:creationId xmlns:a16="http://schemas.microsoft.com/office/drawing/2014/main" id="{5BEFE40C-D965-4F43-9819-EE1CCB65D6C1}"/>
              </a:ext>
            </a:extLst>
          </p:cNvPr>
          <p:cNvSpPr>
            <a:spLocks noChangeAspect="1"/>
          </p:cNvSpPr>
          <p:nvPr/>
        </p:nvSpPr>
        <p:spPr>
          <a:xfrm>
            <a:off x="3206203" y="2333546"/>
            <a:ext cx="1011752" cy="1011752"/>
          </a:xfrm>
          <a:prstGeom prst="ellipse">
            <a:avLst/>
          </a:prstGeom>
          <a:noFill/>
          <a:ln>
            <a:solidFill>
              <a:srgbClr val="D2B97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021482-1560-C242-AA32-C27EC834AE50}"/>
              </a:ext>
            </a:extLst>
          </p:cNvPr>
          <p:cNvSpPr/>
          <p:nvPr/>
        </p:nvSpPr>
        <p:spPr>
          <a:xfrm>
            <a:off x="2717766" y="1845109"/>
            <a:ext cx="1988626" cy="1988626"/>
          </a:xfrm>
          <a:prstGeom prst="ellipse">
            <a:avLst/>
          </a:prstGeom>
          <a:noFill/>
          <a:ln>
            <a:solidFill>
              <a:srgbClr val="D2B97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C68349-C598-7F4C-99FE-19CE394FD8BE}"/>
              </a:ext>
            </a:extLst>
          </p:cNvPr>
          <p:cNvSpPr>
            <a:spLocks noChangeAspect="1"/>
          </p:cNvSpPr>
          <p:nvPr/>
        </p:nvSpPr>
        <p:spPr>
          <a:xfrm>
            <a:off x="2141465" y="1268186"/>
            <a:ext cx="3141229" cy="3142473"/>
          </a:xfrm>
          <a:prstGeom prst="ellipse">
            <a:avLst/>
          </a:prstGeom>
          <a:noFill/>
          <a:ln>
            <a:solidFill>
              <a:srgbClr val="0094A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DC2E87-6AD8-1C4B-9270-257525CE82E4}"/>
              </a:ext>
            </a:extLst>
          </p:cNvPr>
          <p:cNvSpPr/>
          <p:nvPr/>
        </p:nvSpPr>
        <p:spPr>
          <a:xfrm>
            <a:off x="2234770" y="1362113"/>
            <a:ext cx="2954618" cy="2954618"/>
          </a:xfrm>
          <a:prstGeom prst="ellipse">
            <a:avLst/>
          </a:prstGeom>
          <a:noFill/>
          <a:ln>
            <a:solidFill>
              <a:srgbClr val="D2B97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0A0CA8D-A1A0-1148-A2BD-87A8401C6093}"/>
              </a:ext>
            </a:extLst>
          </p:cNvPr>
          <p:cNvSpPr>
            <a:spLocks/>
          </p:cNvSpPr>
          <p:nvPr/>
        </p:nvSpPr>
        <p:spPr>
          <a:xfrm>
            <a:off x="2632088" y="1759431"/>
            <a:ext cx="2159983" cy="2159983"/>
          </a:xfrm>
          <a:prstGeom prst="ellipse">
            <a:avLst/>
          </a:prstGeom>
          <a:noFill/>
          <a:ln>
            <a:solidFill>
              <a:srgbClr val="0094A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1519BFA-354A-F149-9C47-5FAAD9A3DD12}"/>
              </a:ext>
            </a:extLst>
          </p:cNvPr>
          <p:cNvSpPr>
            <a:spLocks/>
          </p:cNvSpPr>
          <p:nvPr/>
        </p:nvSpPr>
        <p:spPr>
          <a:xfrm>
            <a:off x="3122830" y="2250173"/>
            <a:ext cx="1178499" cy="1178499"/>
          </a:xfrm>
          <a:prstGeom prst="ellipse">
            <a:avLst/>
          </a:prstGeom>
          <a:noFill/>
          <a:ln>
            <a:solidFill>
              <a:srgbClr val="0094A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95E7AC7-D52E-EB40-86E2-3718BD64EADB}"/>
              </a:ext>
            </a:extLst>
          </p:cNvPr>
          <p:cNvSpPr>
            <a:spLocks noChangeAspect="1"/>
          </p:cNvSpPr>
          <p:nvPr/>
        </p:nvSpPr>
        <p:spPr>
          <a:xfrm>
            <a:off x="1716416" y="842969"/>
            <a:ext cx="3991327" cy="3992906"/>
          </a:xfrm>
          <a:prstGeom prst="ellipse">
            <a:avLst/>
          </a:prstGeom>
          <a:noFill/>
          <a:ln>
            <a:solidFill>
              <a:srgbClr val="0094A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87B114D-6A33-7641-AC71-10F596A7E929}"/>
              </a:ext>
            </a:extLst>
          </p:cNvPr>
          <p:cNvSpPr/>
          <p:nvPr/>
        </p:nvSpPr>
        <p:spPr>
          <a:xfrm>
            <a:off x="1801511" y="928854"/>
            <a:ext cx="3821137" cy="3821137"/>
          </a:xfrm>
          <a:prstGeom prst="ellipse">
            <a:avLst/>
          </a:prstGeom>
          <a:noFill/>
          <a:ln>
            <a:solidFill>
              <a:srgbClr val="D2B97E"/>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6E41BBE-5C56-784D-8C39-D4E3DB164895}"/>
              </a:ext>
            </a:extLst>
          </p:cNvPr>
          <p:cNvSpPr txBox="1"/>
          <p:nvPr/>
        </p:nvSpPr>
        <p:spPr>
          <a:xfrm>
            <a:off x="3712079" y="2613288"/>
            <a:ext cx="1828800" cy="228600"/>
          </a:xfrm>
          <a:prstGeom prst="rect">
            <a:avLst/>
          </a:prstGeom>
          <a:solidFill>
            <a:srgbClr val="212434"/>
          </a:solidFill>
        </p:spPr>
        <p:txBody>
          <a:bodyPr wrap="square" rtlCol="0">
            <a:spAutoFit/>
          </a:bodyPr>
          <a:lstStyle/>
          <a:p>
            <a:pPr lvl="0" algn="ctr" defTabSz="317479">
              <a:defRPr/>
            </a:pPr>
            <a:r>
              <a:rPr lang="en-US" sz="1000" dirty="0">
                <a:solidFill>
                  <a:schemeClr val="bg1"/>
                </a:solidFill>
                <a:latin typeface="Century Gothic"/>
              </a:rPr>
              <a:t>DATA</a:t>
            </a:r>
          </a:p>
        </p:txBody>
      </p:sp>
      <p:sp>
        <p:nvSpPr>
          <p:cNvPr id="47" name="TextBox 46">
            <a:extLst>
              <a:ext uri="{FF2B5EF4-FFF2-40B4-BE49-F238E27FC236}">
                <a16:creationId xmlns:a16="http://schemas.microsoft.com/office/drawing/2014/main" id="{31C82F58-42A4-7741-AE64-B1582166E333}"/>
              </a:ext>
            </a:extLst>
          </p:cNvPr>
          <p:cNvSpPr txBox="1"/>
          <p:nvPr/>
        </p:nvSpPr>
        <p:spPr>
          <a:xfrm>
            <a:off x="3712079" y="2082903"/>
            <a:ext cx="1828800" cy="228600"/>
          </a:xfrm>
          <a:prstGeom prst="rect">
            <a:avLst/>
          </a:prstGeom>
          <a:solidFill>
            <a:srgbClr val="212434"/>
          </a:solidFill>
        </p:spPr>
        <p:txBody>
          <a:bodyPr wrap="square" rtlCol="0">
            <a:spAutoFit/>
          </a:bodyPr>
          <a:lstStyle/>
          <a:p>
            <a:pPr lvl="0" algn="ctr" defTabSz="317479">
              <a:defRPr/>
            </a:pPr>
            <a:r>
              <a:rPr lang="en-US" sz="1000" dirty="0">
                <a:solidFill>
                  <a:schemeClr val="bg1"/>
                </a:solidFill>
                <a:latin typeface="Century Gothic"/>
              </a:rPr>
              <a:t>DETECT</a:t>
            </a:r>
          </a:p>
        </p:txBody>
      </p:sp>
      <p:sp>
        <p:nvSpPr>
          <p:cNvPr id="48" name="TextBox 47">
            <a:extLst>
              <a:ext uri="{FF2B5EF4-FFF2-40B4-BE49-F238E27FC236}">
                <a16:creationId xmlns:a16="http://schemas.microsoft.com/office/drawing/2014/main" id="{BC76D4D6-60CE-8E4C-ADBF-B4AF7B8F0467}"/>
              </a:ext>
            </a:extLst>
          </p:cNvPr>
          <p:cNvSpPr txBox="1"/>
          <p:nvPr/>
        </p:nvSpPr>
        <p:spPr>
          <a:xfrm>
            <a:off x="3712078" y="1625961"/>
            <a:ext cx="1828800" cy="228600"/>
          </a:xfrm>
          <a:prstGeom prst="rect">
            <a:avLst/>
          </a:prstGeom>
          <a:solidFill>
            <a:srgbClr val="212434"/>
          </a:solidFill>
        </p:spPr>
        <p:txBody>
          <a:bodyPr wrap="square" rtlCol="0">
            <a:spAutoFit/>
          </a:bodyPr>
          <a:lstStyle/>
          <a:p>
            <a:pPr lvl="0" algn="ctr" defTabSz="317479">
              <a:defRPr/>
            </a:pPr>
            <a:r>
              <a:rPr lang="en-US" sz="1000" dirty="0">
                <a:solidFill>
                  <a:schemeClr val="bg1"/>
                </a:solidFill>
                <a:latin typeface="Century Gothic"/>
              </a:rPr>
              <a:t>PREVENT</a:t>
            </a:r>
          </a:p>
        </p:txBody>
      </p:sp>
      <p:sp>
        <p:nvSpPr>
          <p:cNvPr id="49" name="TextBox 48">
            <a:extLst>
              <a:ext uri="{FF2B5EF4-FFF2-40B4-BE49-F238E27FC236}">
                <a16:creationId xmlns:a16="http://schemas.microsoft.com/office/drawing/2014/main" id="{ED1CB947-E864-1347-A50F-32F415E673C4}"/>
              </a:ext>
            </a:extLst>
          </p:cNvPr>
          <p:cNvSpPr txBox="1"/>
          <p:nvPr/>
        </p:nvSpPr>
        <p:spPr>
          <a:xfrm>
            <a:off x="3712079" y="1127276"/>
            <a:ext cx="1828800" cy="228600"/>
          </a:xfrm>
          <a:prstGeom prst="rect">
            <a:avLst/>
          </a:prstGeom>
          <a:solidFill>
            <a:srgbClr val="212434"/>
          </a:solidFill>
        </p:spPr>
        <p:txBody>
          <a:bodyPr wrap="square" rtlCol="0">
            <a:spAutoFit/>
          </a:bodyPr>
          <a:lstStyle/>
          <a:p>
            <a:pPr lvl="0" algn="ctr" defTabSz="317479">
              <a:defRPr/>
            </a:pPr>
            <a:r>
              <a:rPr lang="en-US" sz="1000" dirty="0">
                <a:solidFill>
                  <a:schemeClr val="bg1"/>
                </a:solidFill>
                <a:latin typeface="Century Gothic"/>
              </a:rPr>
              <a:t>SUSTAIN</a:t>
            </a:r>
          </a:p>
        </p:txBody>
      </p:sp>
      <p:cxnSp>
        <p:nvCxnSpPr>
          <p:cNvPr id="5" name="Straight Connector 4">
            <a:extLst>
              <a:ext uri="{FF2B5EF4-FFF2-40B4-BE49-F238E27FC236}">
                <a16:creationId xmlns:a16="http://schemas.microsoft.com/office/drawing/2014/main" id="{02C8C44F-4FF3-2E45-A451-B5BBA5ED3A13}"/>
              </a:ext>
            </a:extLst>
          </p:cNvPr>
          <p:cNvCxnSpPr>
            <a:cxnSpLocks/>
          </p:cNvCxnSpPr>
          <p:nvPr/>
        </p:nvCxnSpPr>
        <p:spPr>
          <a:xfrm flipH="1" flipV="1">
            <a:off x="3815818" y="2841630"/>
            <a:ext cx="4979718" cy="258"/>
          </a:xfrm>
          <a:prstGeom prst="line">
            <a:avLst/>
          </a:prstGeom>
          <a:ln w="12700" cmpd="sng">
            <a:solidFill>
              <a:srgbClr val="0094A9"/>
            </a:solidFill>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3AC3AAD-8648-3444-A0DA-1878A11C09CA}"/>
              </a:ext>
            </a:extLst>
          </p:cNvPr>
          <p:cNvSpPr txBox="1"/>
          <p:nvPr/>
        </p:nvSpPr>
        <p:spPr>
          <a:xfrm>
            <a:off x="5888549" y="2593201"/>
            <a:ext cx="2918938" cy="246221"/>
          </a:xfrm>
          <a:prstGeom prst="rect">
            <a:avLst/>
          </a:prstGeom>
          <a:noFill/>
        </p:spPr>
        <p:txBody>
          <a:bodyPr wrap="square" rtlCol="0">
            <a:spAutoFit/>
          </a:bodyPr>
          <a:lstStyle/>
          <a:p>
            <a:pPr lvl="0" algn="r" defTabSz="317479">
              <a:defRPr/>
            </a:pPr>
            <a:r>
              <a:rPr lang="en-US" sz="1000" dirty="0">
                <a:solidFill>
                  <a:schemeClr val="bg1"/>
                </a:solidFill>
                <a:latin typeface="Century Gothic"/>
              </a:rPr>
              <a:t>We’d know where our sensitive data lives</a:t>
            </a:r>
          </a:p>
        </p:txBody>
      </p:sp>
      <p:cxnSp>
        <p:nvCxnSpPr>
          <p:cNvPr id="15" name="Straight Connector 14">
            <a:extLst>
              <a:ext uri="{FF2B5EF4-FFF2-40B4-BE49-F238E27FC236}">
                <a16:creationId xmlns:a16="http://schemas.microsoft.com/office/drawing/2014/main" id="{632A748B-DA73-534B-BEDB-7AB2A0B0DE3D}"/>
              </a:ext>
            </a:extLst>
          </p:cNvPr>
          <p:cNvCxnSpPr>
            <a:cxnSpLocks/>
          </p:cNvCxnSpPr>
          <p:nvPr/>
        </p:nvCxnSpPr>
        <p:spPr>
          <a:xfrm flipH="1" flipV="1">
            <a:off x="3712079" y="2319685"/>
            <a:ext cx="5083458" cy="21716"/>
          </a:xfrm>
          <a:prstGeom prst="line">
            <a:avLst/>
          </a:prstGeom>
          <a:ln w="12700" cmpd="sng">
            <a:solidFill>
              <a:srgbClr val="0094A9"/>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3EFABAA-4774-2246-84B9-7C3CE8F1D0D2}"/>
              </a:ext>
            </a:extLst>
          </p:cNvPr>
          <p:cNvSpPr txBox="1"/>
          <p:nvPr/>
        </p:nvSpPr>
        <p:spPr>
          <a:xfrm>
            <a:off x="6112806" y="2096558"/>
            <a:ext cx="2682729" cy="246221"/>
          </a:xfrm>
          <a:prstGeom prst="rect">
            <a:avLst/>
          </a:prstGeom>
          <a:noFill/>
        </p:spPr>
        <p:txBody>
          <a:bodyPr wrap="square" rtlCol="0">
            <a:spAutoFit/>
          </a:bodyPr>
          <a:lstStyle/>
          <a:p>
            <a:pPr algn="r" defTabSz="317479">
              <a:defRPr/>
            </a:pPr>
            <a:r>
              <a:rPr lang="en-US" sz="1000" dirty="0">
                <a:solidFill>
                  <a:schemeClr val="bg1"/>
                </a:solidFill>
                <a:latin typeface="Century Gothic"/>
              </a:rPr>
              <a:t>We’d monitor it for abuse</a:t>
            </a:r>
          </a:p>
        </p:txBody>
      </p:sp>
      <p:cxnSp>
        <p:nvCxnSpPr>
          <p:cNvPr id="17" name="Straight Connector 16">
            <a:extLst>
              <a:ext uri="{FF2B5EF4-FFF2-40B4-BE49-F238E27FC236}">
                <a16:creationId xmlns:a16="http://schemas.microsoft.com/office/drawing/2014/main" id="{854E1B88-26D3-E146-9676-CB9E77D9372E}"/>
              </a:ext>
            </a:extLst>
          </p:cNvPr>
          <p:cNvCxnSpPr>
            <a:cxnSpLocks/>
          </p:cNvCxnSpPr>
          <p:nvPr/>
        </p:nvCxnSpPr>
        <p:spPr>
          <a:xfrm flipH="1" flipV="1">
            <a:off x="3712079" y="1845109"/>
            <a:ext cx="5083460" cy="9452"/>
          </a:xfrm>
          <a:prstGeom prst="line">
            <a:avLst/>
          </a:prstGeom>
          <a:ln w="12700" cmpd="sng">
            <a:solidFill>
              <a:srgbClr val="0094A9"/>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2842D2E-A489-714D-9A09-476EB136ADAF}"/>
              </a:ext>
            </a:extLst>
          </p:cNvPr>
          <p:cNvSpPr txBox="1"/>
          <p:nvPr/>
        </p:nvSpPr>
        <p:spPr>
          <a:xfrm>
            <a:off x="5872061" y="1598391"/>
            <a:ext cx="2923475" cy="246221"/>
          </a:xfrm>
          <a:prstGeom prst="rect">
            <a:avLst/>
          </a:prstGeom>
          <a:noFill/>
        </p:spPr>
        <p:txBody>
          <a:bodyPr wrap="square" rtlCol="0">
            <a:spAutoFit/>
          </a:bodyPr>
          <a:lstStyle/>
          <a:p>
            <a:pPr lvl="0" algn="r" defTabSz="317479">
              <a:defRPr/>
            </a:pPr>
            <a:r>
              <a:rPr lang="en-US" sz="1000" dirty="0">
                <a:solidFill>
                  <a:schemeClr val="bg1"/>
                </a:solidFill>
                <a:latin typeface="Century Gothic"/>
              </a:rPr>
              <a:t>Only the right people would have access</a:t>
            </a:r>
          </a:p>
        </p:txBody>
      </p:sp>
      <p:cxnSp>
        <p:nvCxnSpPr>
          <p:cNvPr id="19" name="Straight Connector 18">
            <a:extLst>
              <a:ext uri="{FF2B5EF4-FFF2-40B4-BE49-F238E27FC236}">
                <a16:creationId xmlns:a16="http://schemas.microsoft.com/office/drawing/2014/main" id="{86A32D29-EB17-5B45-8058-AF84C0193B6B}"/>
              </a:ext>
            </a:extLst>
          </p:cNvPr>
          <p:cNvCxnSpPr>
            <a:cxnSpLocks/>
          </p:cNvCxnSpPr>
          <p:nvPr/>
        </p:nvCxnSpPr>
        <p:spPr>
          <a:xfrm flipH="1">
            <a:off x="3712079" y="1335574"/>
            <a:ext cx="5083458" cy="20302"/>
          </a:xfrm>
          <a:prstGeom prst="line">
            <a:avLst/>
          </a:prstGeom>
          <a:ln w="12700" cmpd="sng">
            <a:solidFill>
              <a:srgbClr val="0094A9"/>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150A4DA-505F-B642-A6AE-2C6144F6AF51}"/>
              </a:ext>
            </a:extLst>
          </p:cNvPr>
          <p:cNvSpPr txBox="1"/>
          <p:nvPr/>
        </p:nvSpPr>
        <p:spPr>
          <a:xfrm>
            <a:off x="5980568" y="1080611"/>
            <a:ext cx="2814968" cy="246221"/>
          </a:xfrm>
          <a:prstGeom prst="rect">
            <a:avLst/>
          </a:prstGeom>
          <a:noFill/>
        </p:spPr>
        <p:txBody>
          <a:bodyPr wrap="square" rtlCol="0">
            <a:spAutoFit/>
          </a:bodyPr>
          <a:lstStyle/>
          <a:p>
            <a:pPr lvl="0" algn="r" defTabSz="317479">
              <a:defRPr/>
            </a:pPr>
            <a:r>
              <a:rPr lang="en-US" sz="1000" dirty="0">
                <a:solidFill>
                  <a:schemeClr val="bg1"/>
                </a:solidFill>
                <a:latin typeface="Century Gothic"/>
              </a:rPr>
              <a:t>We’d efficiently sustain our secure state</a:t>
            </a:r>
          </a:p>
        </p:txBody>
      </p:sp>
      <p:pic>
        <p:nvPicPr>
          <p:cNvPr id="43" name="Picture 42" descr="dsp_varonis_icon.png">
            <a:extLst>
              <a:ext uri="{FF2B5EF4-FFF2-40B4-BE49-F238E27FC236}">
                <a16:creationId xmlns:a16="http://schemas.microsoft.com/office/drawing/2014/main" id="{3D13EF81-567A-D240-BEED-ABAEE0E574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1667" y="2571750"/>
            <a:ext cx="626644" cy="626644"/>
          </a:xfrm>
          <a:prstGeom prst="rect">
            <a:avLst/>
          </a:prstGeom>
        </p:spPr>
      </p:pic>
    </p:spTree>
    <p:extLst>
      <p:ext uri="{BB962C8B-B14F-4D97-AF65-F5344CB8AC3E}">
        <p14:creationId xmlns:p14="http://schemas.microsoft.com/office/powerpoint/2010/main" val="269294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22" presetClass="entr" presetSubtype="8" fill="hold" nodeType="withEffect">
                                  <p:stCondLst>
                                    <p:cond delay="50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22" presetClass="entr" presetSubtype="8" fill="hold"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22" presetClass="entr" presetSubtype="8" fill="hold" nodeType="withEffect">
                                  <p:stCondLst>
                                    <p:cond delay="50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44" grpId="0" animBg="1"/>
      <p:bldP spid="45" grpId="0" animBg="1"/>
      <p:bldP spid="50" grpId="0" animBg="1"/>
      <p:bldP spid="51" grpId="0" animBg="1"/>
      <p:bldP spid="46" grpId="0" animBg="1"/>
      <p:bldP spid="47" grpId="0" animBg="1"/>
      <p:bldP spid="48" grpId="0" animBg="1"/>
      <p:bldP spid="49" grpId="0" animBg="1"/>
      <p:bldP spid="6" grpId="0"/>
      <p:bldP spid="16" grpId="0"/>
      <p:bldP spid="1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4D200-8A03-594F-B35D-8EE9EF63DB3D}"/>
              </a:ext>
            </a:extLst>
          </p:cNvPr>
          <p:cNvSpPr>
            <a:spLocks noGrp="1"/>
          </p:cNvSpPr>
          <p:nvPr>
            <p:ph type="title"/>
          </p:nvPr>
        </p:nvSpPr>
        <p:spPr/>
        <p:txBody>
          <a:bodyPr/>
          <a:lstStyle/>
          <a:p>
            <a:r>
              <a:rPr lang="en-US" dirty="0"/>
              <a:t>Operational Journey 2019</a:t>
            </a:r>
          </a:p>
        </p:txBody>
      </p:sp>
      <p:grpSp>
        <p:nvGrpSpPr>
          <p:cNvPr id="53" name="Group 52">
            <a:extLst>
              <a:ext uri="{FF2B5EF4-FFF2-40B4-BE49-F238E27FC236}">
                <a16:creationId xmlns:a16="http://schemas.microsoft.com/office/drawing/2014/main" id="{9FAC7EC0-463C-2D43-BFAF-FD0431651C83}"/>
              </a:ext>
            </a:extLst>
          </p:cNvPr>
          <p:cNvGrpSpPr/>
          <p:nvPr/>
        </p:nvGrpSpPr>
        <p:grpSpPr>
          <a:xfrm>
            <a:off x="1584961" y="1285417"/>
            <a:ext cx="5120640" cy="2572666"/>
            <a:chOff x="1795233" y="1285417"/>
            <a:chExt cx="5120640" cy="2572666"/>
          </a:xfrm>
        </p:grpSpPr>
        <p:sp>
          <p:nvSpPr>
            <p:cNvPr id="54" name="Rectangle 53">
              <a:extLst>
                <a:ext uri="{FF2B5EF4-FFF2-40B4-BE49-F238E27FC236}">
                  <a16:creationId xmlns:a16="http://schemas.microsoft.com/office/drawing/2014/main" id="{09D95899-EC26-6E4F-BF04-AD1701FB9C8E}"/>
                </a:ext>
              </a:extLst>
            </p:cNvPr>
            <p:cNvSpPr/>
            <p:nvPr/>
          </p:nvSpPr>
          <p:spPr>
            <a:xfrm rot="19800000">
              <a:off x="1795233" y="1285417"/>
              <a:ext cx="5120640" cy="18288"/>
            </a:xfrm>
            <a:prstGeom prst="rect">
              <a:avLst/>
            </a:prstGeom>
            <a:gradFill flip="none" rotWithShape="1">
              <a:gsLst>
                <a:gs pos="48000">
                  <a:srgbClr val="212434"/>
                </a:gs>
                <a:gs pos="100000">
                  <a:srgbClr val="D2B97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D2F4C1-7AF0-3B41-BB5B-C870523D1970}"/>
                </a:ext>
              </a:extLst>
            </p:cNvPr>
            <p:cNvSpPr/>
            <p:nvPr/>
          </p:nvSpPr>
          <p:spPr>
            <a:xfrm rot="1800000">
              <a:off x="1795233" y="3839795"/>
              <a:ext cx="5120640" cy="18288"/>
            </a:xfrm>
            <a:prstGeom prst="rect">
              <a:avLst/>
            </a:prstGeom>
            <a:gradFill flip="none" rotWithShape="1">
              <a:gsLst>
                <a:gs pos="48000">
                  <a:srgbClr val="212434"/>
                </a:gs>
                <a:gs pos="100000">
                  <a:srgbClr val="D2B97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61B3C3E-8D44-9E4B-A85B-9D55CE620A3E}"/>
              </a:ext>
            </a:extLst>
          </p:cNvPr>
          <p:cNvSpPr txBox="1"/>
          <p:nvPr/>
        </p:nvSpPr>
        <p:spPr>
          <a:xfrm>
            <a:off x="4991099" y="228041"/>
            <a:ext cx="2007759" cy="738664"/>
          </a:xfrm>
          <a:prstGeom prst="rect">
            <a:avLst/>
          </a:prstGeom>
          <a:noFill/>
        </p:spPr>
        <p:txBody>
          <a:bodyPr wrap="square" rtlCol="0">
            <a:spAutoFit/>
          </a:bodyPr>
          <a:lstStyle/>
          <a:p>
            <a:pPr>
              <a:buSzPct val="125000"/>
            </a:pPr>
            <a:r>
              <a:rPr lang="en-US" sz="1000" dirty="0">
                <a:solidFill>
                  <a:schemeClr val="bg1"/>
                </a:solidFill>
                <a:latin typeface="Century Gothic" panose="020B0502020202020204" pitchFamily="34" charset="0"/>
              </a:rPr>
              <a:t>1. OPERATIONALIZE</a:t>
            </a:r>
          </a:p>
          <a:p>
            <a:pPr marL="171450" indent="-171450">
              <a:buSzPct val="125000"/>
              <a:buFont typeface="Arial" panose="020B0604020202020204" pitchFamily="34" charset="0"/>
              <a:buChar char="•"/>
            </a:pPr>
            <a:r>
              <a:rPr lang="en-US" sz="800" dirty="0">
                <a:solidFill>
                  <a:schemeClr val="bg1"/>
                </a:solidFill>
                <a:latin typeface="Century Gothic" panose="020B0502020202020204" pitchFamily="34" charset="0"/>
              </a:rPr>
              <a:t>Train </a:t>
            </a:r>
          </a:p>
          <a:p>
            <a:pPr marL="171450" indent="-171450">
              <a:buSzPct val="80000"/>
              <a:buBlip>
                <a:blip r:embed="rId2"/>
              </a:buBlip>
            </a:pPr>
            <a:r>
              <a:rPr lang="en-US" sz="800" dirty="0">
                <a:solidFill>
                  <a:schemeClr val="bg1"/>
                </a:solidFill>
                <a:latin typeface="Century Gothic" panose="020B0502020202020204" pitchFamily="34" charset="0"/>
              </a:rPr>
              <a:t>Report</a:t>
            </a:r>
          </a:p>
          <a:p>
            <a:pPr marL="171450" indent="-171450">
              <a:buSzPct val="80000"/>
              <a:buBlip>
                <a:blip r:embed="rId2"/>
              </a:buBlip>
            </a:pPr>
            <a:r>
              <a:rPr lang="en-US" sz="800" dirty="0">
                <a:solidFill>
                  <a:schemeClr val="bg1"/>
                </a:solidFill>
                <a:latin typeface="Century Gothic" panose="020B0502020202020204" pitchFamily="34" charset="0"/>
              </a:rPr>
              <a:t>Apply labels </a:t>
            </a:r>
          </a:p>
          <a:p>
            <a:pPr marL="171450" indent="-171450">
              <a:buSzPct val="80000"/>
              <a:buBlip>
                <a:blip r:embed="rId2"/>
              </a:buBlip>
            </a:pPr>
            <a:r>
              <a:rPr lang="en-US" sz="800" dirty="0">
                <a:solidFill>
                  <a:schemeClr val="bg1"/>
                </a:solidFill>
                <a:latin typeface="Century Gothic" panose="020B0502020202020204" pitchFamily="34" charset="0"/>
              </a:rPr>
              <a:t>Index</a:t>
            </a:r>
          </a:p>
        </p:txBody>
      </p:sp>
      <p:sp>
        <p:nvSpPr>
          <p:cNvPr id="61" name="TextBox 60">
            <a:extLst>
              <a:ext uri="{FF2B5EF4-FFF2-40B4-BE49-F238E27FC236}">
                <a16:creationId xmlns:a16="http://schemas.microsoft.com/office/drawing/2014/main" id="{F6579AEB-B828-0A47-A906-57225F619F0D}"/>
              </a:ext>
            </a:extLst>
          </p:cNvPr>
          <p:cNvSpPr txBox="1"/>
          <p:nvPr/>
        </p:nvSpPr>
        <p:spPr>
          <a:xfrm>
            <a:off x="6852121" y="228041"/>
            <a:ext cx="2007759" cy="738664"/>
          </a:xfrm>
          <a:prstGeom prst="rect">
            <a:avLst/>
          </a:prstGeom>
          <a:noFill/>
        </p:spPr>
        <p:txBody>
          <a:bodyPr wrap="square" rtlCol="0">
            <a:spAutoFit/>
          </a:bodyPr>
          <a:lstStyle/>
          <a:p>
            <a:pPr>
              <a:buSzPct val="125000"/>
            </a:pPr>
            <a:r>
              <a:rPr lang="en-US" sz="1000" dirty="0">
                <a:solidFill>
                  <a:schemeClr val="bg1"/>
                </a:solidFill>
                <a:latin typeface="Century Gothic" panose="020B0502020202020204" pitchFamily="34" charset="0"/>
              </a:rPr>
              <a:t>2. FIX</a:t>
            </a:r>
          </a:p>
          <a:p>
            <a:pPr marL="171450" indent="-171450">
              <a:buSzPct val="125000"/>
              <a:buFont typeface="Arial" panose="020B0604020202020204" pitchFamily="34" charset="0"/>
              <a:buChar char="•"/>
            </a:pPr>
            <a:r>
              <a:rPr lang="en-US" sz="800" dirty="0">
                <a:solidFill>
                  <a:schemeClr val="bg1"/>
                </a:solidFill>
                <a:latin typeface="Century Gothic" panose="020B0502020202020204" pitchFamily="34" charset="0"/>
              </a:rPr>
              <a:t>Eliminate issues</a:t>
            </a:r>
          </a:p>
          <a:p>
            <a:pPr marL="171450" indent="-171450">
              <a:buSzPct val="125000"/>
              <a:buFont typeface="Arial" panose="020B0604020202020204" pitchFamily="34" charset="0"/>
              <a:buChar char="•"/>
            </a:pPr>
            <a:r>
              <a:rPr lang="en-US" sz="800" dirty="0">
                <a:solidFill>
                  <a:schemeClr val="bg1"/>
                </a:solidFill>
                <a:latin typeface="Century Gothic" panose="020B0502020202020204" pitchFamily="34" charset="0"/>
              </a:rPr>
              <a:t>Archive stale data</a:t>
            </a:r>
          </a:p>
          <a:p>
            <a:pPr marL="171450" indent="-171450">
              <a:buSzPct val="80000"/>
              <a:buBlip>
                <a:blip r:embed="rId2"/>
              </a:buBlip>
            </a:pPr>
            <a:r>
              <a:rPr lang="en-US" sz="800" dirty="0">
                <a:solidFill>
                  <a:schemeClr val="bg1"/>
                </a:solidFill>
                <a:latin typeface="Century Gothic" panose="020B0502020202020204" pitchFamily="34" charset="0"/>
              </a:rPr>
              <a:t>Eliminate global access</a:t>
            </a:r>
          </a:p>
          <a:p>
            <a:pPr marL="171450" indent="-171450">
              <a:buSzPct val="80000"/>
              <a:buBlip>
                <a:blip r:embed="rId2"/>
              </a:buBlip>
            </a:pPr>
            <a:r>
              <a:rPr lang="en-US" sz="800" dirty="0">
                <a:solidFill>
                  <a:schemeClr val="bg1"/>
                </a:solidFill>
                <a:latin typeface="Century Gothic" panose="020B0502020202020204" pitchFamily="34" charset="0"/>
              </a:rPr>
              <a:t>Quarantine sensitive data</a:t>
            </a:r>
          </a:p>
        </p:txBody>
      </p:sp>
      <p:sp>
        <p:nvSpPr>
          <p:cNvPr id="62" name="TextBox 61">
            <a:extLst>
              <a:ext uri="{FF2B5EF4-FFF2-40B4-BE49-F238E27FC236}">
                <a16:creationId xmlns:a16="http://schemas.microsoft.com/office/drawing/2014/main" id="{0C9986F5-971E-7C4E-BCFD-A9B6E3094A62}"/>
              </a:ext>
            </a:extLst>
          </p:cNvPr>
          <p:cNvSpPr txBox="1"/>
          <p:nvPr/>
        </p:nvSpPr>
        <p:spPr>
          <a:xfrm>
            <a:off x="4991099" y="1215337"/>
            <a:ext cx="2007759" cy="477054"/>
          </a:xfrm>
          <a:prstGeom prst="rect">
            <a:avLst/>
          </a:prstGeom>
          <a:noFill/>
        </p:spPr>
        <p:txBody>
          <a:bodyPr wrap="square" rtlCol="0">
            <a:spAutoFit/>
          </a:bodyPr>
          <a:lstStyle/>
          <a:p>
            <a:pPr>
              <a:buSzPct val="125000"/>
            </a:pPr>
            <a:r>
              <a:rPr lang="en-US" sz="800" dirty="0">
                <a:solidFill>
                  <a:schemeClr val="bg1"/>
                </a:solidFill>
                <a:latin typeface="Century Gothic" panose="020B0502020202020204" pitchFamily="34" charset="0"/>
              </a:rPr>
              <a:t>3. </a:t>
            </a:r>
            <a:r>
              <a:rPr lang="en-US" sz="1000" dirty="0">
                <a:solidFill>
                  <a:schemeClr val="bg1"/>
                </a:solidFill>
                <a:latin typeface="Century Gothic" panose="020B0502020202020204" pitchFamily="34" charset="0"/>
              </a:rPr>
              <a:t>TRANSFORM</a:t>
            </a:r>
          </a:p>
          <a:p>
            <a:pPr marL="171450" indent="-171450">
              <a:buSzPct val="125000"/>
              <a:buFont typeface="Arial" panose="020B0604020202020204" pitchFamily="34" charset="0"/>
              <a:buChar char="•"/>
            </a:pPr>
            <a:r>
              <a:rPr lang="en-US" sz="750" dirty="0">
                <a:solidFill>
                  <a:schemeClr val="bg1"/>
                </a:solidFill>
                <a:latin typeface="Century Gothic" panose="020B0502020202020204" pitchFamily="34" charset="0"/>
              </a:rPr>
              <a:t>Simplify permissions</a:t>
            </a:r>
          </a:p>
          <a:p>
            <a:pPr marL="171450" indent="-171450">
              <a:buSzPct val="80000"/>
              <a:buBlip>
                <a:blip r:embed="rId2"/>
              </a:buBlip>
            </a:pPr>
            <a:r>
              <a:rPr lang="en-US" sz="750" dirty="0">
                <a:solidFill>
                  <a:schemeClr val="bg1"/>
                </a:solidFill>
                <a:latin typeface="Century Gothic" panose="020B0502020202020204" pitchFamily="34" charset="0"/>
              </a:rPr>
              <a:t>Identify and assign owners</a:t>
            </a:r>
          </a:p>
        </p:txBody>
      </p:sp>
      <p:sp>
        <p:nvSpPr>
          <p:cNvPr id="63" name="TextBox 62">
            <a:extLst>
              <a:ext uri="{FF2B5EF4-FFF2-40B4-BE49-F238E27FC236}">
                <a16:creationId xmlns:a16="http://schemas.microsoft.com/office/drawing/2014/main" id="{FF0D7C27-5E55-044A-9464-7ABCF62D2CE9}"/>
              </a:ext>
            </a:extLst>
          </p:cNvPr>
          <p:cNvSpPr txBox="1"/>
          <p:nvPr/>
        </p:nvSpPr>
        <p:spPr>
          <a:xfrm>
            <a:off x="6852121" y="1215337"/>
            <a:ext cx="2007759" cy="477054"/>
          </a:xfrm>
          <a:prstGeom prst="rect">
            <a:avLst/>
          </a:prstGeom>
          <a:noFill/>
        </p:spPr>
        <p:txBody>
          <a:bodyPr wrap="square" rtlCol="0">
            <a:spAutoFit/>
          </a:bodyPr>
          <a:lstStyle/>
          <a:p>
            <a:pPr>
              <a:buSzPct val="125000"/>
            </a:pPr>
            <a:r>
              <a:rPr lang="en-US" sz="1000" dirty="0">
                <a:solidFill>
                  <a:schemeClr val="bg1"/>
                </a:solidFill>
                <a:latin typeface="Century Gothic" panose="020B0502020202020204" pitchFamily="34" charset="0"/>
              </a:rPr>
              <a:t>4. SUSTAIN</a:t>
            </a:r>
          </a:p>
          <a:p>
            <a:pPr marL="171450" indent="-171450">
              <a:buSzPct val="80000"/>
              <a:buBlip>
                <a:blip r:embed="rId2"/>
              </a:buBlip>
            </a:pPr>
            <a:r>
              <a:rPr lang="en-US" sz="750" dirty="0">
                <a:solidFill>
                  <a:schemeClr val="bg1"/>
                </a:solidFill>
                <a:latin typeface="Century Gothic" panose="020B0502020202020204" pitchFamily="34" charset="0"/>
              </a:rPr>
              <a:t>Automate authorization</a:t>
            </a:r>
          </a:p>
          <a:p>
            <a:pPr marL="171450" indent="-171450">
              <a:buSzPct val="80000"/>
              <a:buBlip>
                <a:blip r:embed="rId2"/>
              </a:buBlip>
            </a:pPr>
            <a:r>
              <a:rPr lang="en-US" sz="750" dirty="0">
                <a:solidFill>
                  <a:schemeClr val="bg1"/>
                </a:solidFill>
                <a:latin typeface="Century Gothic" panose="020B0502020202020204" pitchFamily="34" charset="0"/>
              </a:rPr>
              <a:t>Automate retention</a:t>
            </a:r>
          </a:p>
        </p:txBody>
      </p:sp>
      <p:sp>
        <p:nvSpPr>
          <p:cNvPr id="64" name="TextBox 63">
            <a:extLst>
              <a:ext uri="{FF2B5EF4-FFF2-40B4-BE49-F238E27FC236}">
                <a16:creationId xmlns:a16="http://schemas.microsoft.com/office/drawing/2014/main" id="{BF5FB2BB-D108-794C-8616-4E051C15701D}"/>
              </a:ext>
            </a:extLst>
          </p:cNvPr>
          <p:cNvSpPr txBox="1"/>
          <p:nvPr/>
        </p:nvSpPr>
        <p:spPr>
          <a:xfrm>
            <a:off x="457200" y="3316129"/>
            <a:ext cx="1882440" cy="707886"/>
          </a:xfrm>
          <a:prstGeom prst="rect">
            <a:avLst/>
          </a:prstGeom>
          <a:noFill/>
        </p:spPr>
        <p:txBody>
          <a:bodyPr wrap="square" rtlCol="0">
            <a:spAutoFit/>
          </a:bodyPr>
          <a:lstStyle/>
          <a:p>
            <a:pPr marL="171450" indent="-171450">
              <a:buSzPct val="125000"/>
              <a:buFont typeface="Arial" panose="020B0604020202020204" pitchFamily="34" charset="0"/>
              <a:buChar char="•"/>
            </a:pPr>
            <a:r>
              <a:rPr lang="en-US" sz="800" dirty="0">
                <a:solidFill>
                  <a:schemeClr val="bg1"/>
                </a:solidFill>
                <a:latin typeface="Century Gothic" panose="020B0502020202020204" pitchFamily="34" charset="0"/>
              </a:rPr>
              <a:t>Deploy Varonis</a:t>
            </a:r>
          </a:p>
          <a:p>
            <a:pPr marL="171450" indent="-171450">
              <a:buSzPct val="125000"/>
              <a:buFont typeface="Arial" panose="020B0604020202020204" pitchFamily="34" charset="0"/>
              <a:buChar char="•"/>
            </a:pPr>
            <a:r>
              <a:rPr lang="en-US" sz="800" dirty="0">
                <a:solidFill>
                  <a:schemeClr val="bg1"/>
                </a:solidFill>
                <a:latin typeface="Century Gothic" panose="020B0502020202020204" pitchFamily="34" charset="0"/>
              </a:rPr>
              <a:t>Discover privileged accounts</a:t>
            </a:r>
          </a:p>
          <a:p>
            <a:pPr marL="171450" indent="-171450">
              <a:buSzPct val="80000"/>
              <a:buBlip>
                <a:blip r:embed="rId2"/>
              </a:buBlip>
            </a:pPr>
            <a:r>
              <a:rPr lang="en-US" sz="800" dirty="0">
                <a:solidFill>
                  <a:schemeClr val="bg1"/>
                </a:solidFill>
                <a:latin typeface="Century Gothic" panose="020B0502020202020204" pitchFamily="34" charset="0"/>
              </a:rPr>
              <a:t>Classify sensitive data</a:t>
            </a:r>
          </a:p>
          <a:p>
            <a:pPr marL="171450" indent="-171450">
              <a:buSzPct val="80000"/>
              <a:buBlip>
                <a:blip r:embed="rId2"/>
              </a:buBlip>
            </a:pPr>
            <a:r>
              <a:rPr lang="en-US" sz="800" dirty="0">
                <a:solidFill>
                  <a:schemeClr val="bg1"/>
                </a:solidFill>
                <a:latin typeface="Century Gothic" panose="020B0502020202020204" pitchFamily="34" charset="0"/>
              </a:rPr>
              <a:t>Baseline activity</a:t>
            </a:r>
          </a:p>
          <a:p>
            <a:pPr marL="171450" indent="-171450">
              <a:buSzPct val="80000"/>
              <a:buBlip>
                <a:blip r:embed="rId2"/>
              </a:buBlip>
            </a:pPr>
            <a:r>
              <a:rPr lang="en-US" sz="800" dirty="0">
                <a:solidFill>
                  <a:schemeClr val="bg1"/>
                </a:solidFill>
                <a:latin typeface="Century Gothic" panose="020B0502020202020204" pitchFamily="34" charset="0"/>
              </a:rPr>
              <a:t>Prioritize risk</a:t>
            </a:r>
          </a:p>
        </p:txBody>
      </p:sp>
      <p:sp>
        <p:nvSpPr>
          <p:cNvPr id="70" name="TextBox 69">
            <a:extLst>
              <a:ext uri="{FF2B5EF4-FFF2-40B4-BE49-F238E27FC236}">
                <a16:creationId xmlns:a16="http://schemas.microsoft.com/office/drawing/2014/main" id="{BB21B386-1AA0-1248-8BFB-7CCBBD70ADCD}"/>
              </a:ext>
            </a:extLst>
          </p:cNvPr>
          <p:cNvSpPr txBox="1"/>
          <p:nvPr/>
        </p:nvSpPr>
        <p:spPr>
          <a:xfrm>
            <a:off x="4991098" y="3434495"/>
            <a:ext cx="1861023" cy="823302"/>
          </a:xfrm>
          <a:prstGeom prst="rect">
            <a:avLst/>
          </a:prstGeom>
          <a:noFill/>
        </p:spPr>
        <p:txBody>
          <a:bodyPr wrap="square" rtlCol="0">
            <a:spAutoFit/>
          </a:bodyPr>
          <a:lstStyle/>
          <a:p>
            <a:pPr>
              <a:buSzPct val="125000"/>
            </a:pPr>
            <a:r>
              <a:rPr lang="en-US" sz="1000" dirty="0">
                <a:solidFill>
                  <a:schemeClr val="bg1"/>
                </a:solidFill>
                <a:latin typeface="Century Gothic" panose="020B0502020202020204" pitchFamily="34" charset="0"/>
              </a:rPr>
              <a:t>1. INTEGRATE</a:t>
            </a:r>
          </a:p>
          <a:p>
            <a:pPr marL="171450" indent="-171450">
              <a:buSzPct val="125000"/>
              <a:buFont typeface="Arial" panose="020B0604020202020204" pitchFamily="34" charset="0"/>
              <a:buChar char="•"/>
            </a:pPr>
            <a:r>
              <a:rPr lang="en-US" sz="750" dirty="0">
                <a:solidFill>
                  <a:schemeClr val="bg1"/>
                </a:solidFill>
                <a:latin typeface="Century Gothic" panose="020B0502020202020204" pitchFamily="34" charset="0"/>
              </a:rPr>
              <a:t>Confirming Privileged Account Discovery</a:t>
            </a:r>
          </a:p>
          <a:p>
            <a:pPr marL="171450" indent="-171450">
              <a:buSzPct val="80000"/>
              <a:buBlip>
                <a:blip r:embed="rId2"/>
              </a:buBlip>
            </a:pPr>
            <a:r>
              <a:rPr lang="en-US" sz="750" dirty="0">
                <a:solidFill>
                  <a:schemeClr val="bg1"/>
                </a:solidFill>
                <a:latin typeface="Century Gothic" panose="020B0502020202020204" pitchFamily="34" charset="0"/>
              </a:rPr>
              <a:t>Enable alerts and methods</a:t>
            </a:r>
          </a:p>
          <a:p>
            <a:pPr marL="171450" indent="-171450">
              <a:buSzPct val="125000"/>
              <a:buFont typeface="Arial" panose="020B0604020202020204" pitchFamily="34" charset="0"/>
              <a:buChar char="•"/>
            </a:pPr>
            <a:r>
              <a:rPr lang="en-US" sz="750" dirty="0">
                <a:solidFill>
                  <a:schemeClr val="bg1"/>
                </a:solidFill>
                <a:latin typeface="Century Gothic" panose="020B0502020202020204" pitchFamily="34" charset="0"/>
              </a:rPr>
              <a:t>Connect to SIEM</a:t>
            </a:r>
          </a:p>
          <a:p>
            <a:pPr marL="171450" indent="-171450">
              <a:buSzPct val="80000"/>
              <a:buBlip>
                <a:blip r:embed="rId2"/>
              </a:buBlip>
            </a:pPr>
            <a:r>
              <a:rPr lang="en-US" sz="750" dirty="0">
                <a:solidFill>
                  <a:schemeClr val="bg1"/>
                </a:solidFill>
                <a:latin typeface="Century Gothic" panose="020B0502020202020204" pitchFamily="34" charset="0"/>
              </a:rPr>
              <a:t>Create Incident Response Plans</a:t>
            </a:r>
          </a:p>
        </p:txBody>
      </p:sp>
      <p:sp>
        <p:nvSpPr>
          <p:cNvPr id="71" name="TextBox 70">
            <a:extLst>
              <a:ext uri="{FF2B5EF4-FFF2-40B4-BE49-F238E27FC236}">
                <a16:creationId xmlns:a16="http://schemas.microsoft.com/office/drawing/2014/main" id="{BECDA406-C86F-C94C-A526-FAF6DA0A4270}"/>
              </a:ext>
            </a:extLst>
          </p:cNvPr>
          <p:cNvSpPr txBox="1"/>
          <p:nvPr/>
        </p:nvSpPr>
        <p:spPr>
          <a:xfrm>
            <a:off x="6849493" y="3436761"/>
            <a:ext cx="2007759" cy="592470"/>
          </a:xfrm>
          <a:prstGeom prst="rect">
            <a:avLst/>
          </a:prstGeom>
          <a:noFill/>
        </p:spPr>
        <p:txBody>
          <a:bodyPr wrap="square" rtlCol="0">
            <a:spAutoFit/>
          </a:bodyPr>
          <a:lstStyle/>
          <a:p>
            <a:pPr>
              <a:buSzPct val="125000"/>
            </a:pPr>
            <a:r>
              <a:rPr lang="en-US" sz="1000" dirty="0">
                <a:solidFill>
                  <a:schemeClr val="bg1"/>
                </a:solidFill>
                <a:latin typeface="Century Gothic" panose="020B0502020202020204" pitchFamily="34" charset="0"/>
              </a:rPr>
              <a:t>2. OPERATIONALIZE</a:t>
            </a:r>
          </a:p>
          <a:p>
            <a:pPr marL="171450" indent="-171450">
              <a:buSzPct val="125000"/>
              <a:buFont typeface="Arial" panose="020B0604020202020204" pitchFamily="34" charset="0"/>
              <a:buChar char="•"/>
            </a:pPr>
            <a:r>
              <a:rPr lang="en-US" sz="750" dirty="0">
                <a:solidFill>
                  <a:schemeClr val="bg1"/>
                </a:solidFill>
                <a:latin typeface="Century Gothic" panose="020B0502020202020204" pitchFamily="34" charset="0"/>
              </a:rPr>
              <a:t>Tune alerts</a:t>
            </a:r>
          </a:p>
          <a:p>
            <a:pPr marL="171450" indent="-171450">
              <a:buSzPct val="125000"/>
              <a:buFont typeface="Arial" panose="020B0604020202020204" pitchFamily="34" charset="0"/>
              <a:buChar char="•"/>
            </a:pPr>
            <a:r>
              <a:rPr lang="en-US" sz="750" dirty="0">
                <a:solidFill>
                  <a:schemeClr val="bg1"/>
                </a:solidFill>
                <a:latin typeface="Century Gothic" panose="020B0502020202020204" pitchFamily="34" charset="0"/>
              </a:rPr>
              <a:t>Automate response</a:t>
            </a:r>
          </a:p>
          <a:p>
            <a:pPr marL="171450" indent="-171450">
              <a:buSzPct val="80000"/>
              <a:buBlip>
                <a:blip r:embed="rId2"/>
              </a:buBlip>
            </a:pPr>
            <a:r>
              <a:rPr lang="en-US" sz="750" dirty="0">
                <a:solidFill>
                  <a:schemeClr val="bg1"/>
                </a:solidFill>
                <a:latin typeface="Century Gothic" panose="020B0502020202020204" pitchFamily="34" charset="0"/>
              </a:rPr>
              <a:t>Test incident response plans</a:t>
            </a:r>
          </a:p>
        </p:txBody>
      </p:sp>
      <p:grpSp>
        <p:nvGrpSpPr>
          <p:cNvPr id="72" name="Group 71">
            <a:extLst>
              <a:ext uri="{FF2B5EF4-FFF2-40B4-BE49-F238E27FC236}">
                <a16:creationId xmlns:a16="http://schemas.microsoft.com/office/drawing/2014/main" id="{E8055457-78A4-3F42-AA56-74AE98F6E2FB}"/>
              </a:ext>
            </a:extLst>
          </p:cNvPr>
          <p:cNvGrpSpPr/>
          <p:nvPr/>
        </p:nvGrpSpPr>
        <p:grpSpPr>
          <a:xfrm>
            <a:off x="4344771" y="6482"/>
            <a:ext cx="4786166" cy="3714525"/>
            <a:chOff x="4357834" y="12857"/>
            <a:chExt cx="4786166" cy="3714525"/>
          </a:xfrm>
        </p:grpSpPr>
        <p:cxnSp>
          <p:nvCxnSpPr>
            <p:cNvPr id="73" name="Straight Connector 72">
              <a:extLst>
                <a:ext uri="{FF2B5EF4-FFF2-40B4-BE49-F238E27FC236}">
                  <a16:creationId xmlns:a16="http://schemas.microsoft.com/office/drawing/2014/main" id="{A39A5663-3CCC-E04F-B373-E1530B4A5BB0}"/>
                </a:ext>
              </a:extLst>
            </p:cNvPr>
            <p:cNvCxnSpPr>
              <a:cxnSpLocks/>
            </p:cNvCxnSpPr>
            <p:nvPr/>
          </p:nvCxnSpPr>
          <p:spPr>
            <a:xfrm>
              <a:off x="4357834" y="964088"/>
              <a:ext cx="4786166" cy="2763294"/>
            </a:xfrm>
            <a:prstGeom prst="line">
              <a:avLst/>
            </a:prstGeom>
            <a:ln w="12700">
              <a:solidFill>
                <a:srgbClr val="D2B97E">
                  <a:alpha val="40000"/>
                </a:srgbClr>
              </a:solidFill>
              <a:prstDash val="sysDot"/>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751CB34-CA5C-0544-A7F2-ABA8A8ED3D1A}"/>
                </a:ext>
              </a:extLst>
            </p:cNvPr>
            <p:cNvCxnSpPr>
              <a:cxnSpLocks/>
            </p:cNvCxnSpPr>
            <p:nvPr/>
          </p:nvCxnSpPr>
          <p:spPr>
            <a:xfrm flipV="1">
              <a:off x="4357834" y="12857"/>
              <a:ext cx="1660504" cy="958693"/>
            </a:xfrm>
            <a:prstGeom prst="line">
              <a:avLst/>
            </a:prstGeom>
            <a:ln w="12700">
              <a:solidFill>
                <a:srgbClr val="D2B97E">
                  <a:alpha val="40000"/>
                </a:srgb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80F88B2B-C084-0A40-AA99-E5F9F1BBB201}"/>
              </a:ext>
            </a:extLst>
          </p:cNvPr>
          <p:cNvGrpSpPr/>
          <p:nvPr/>
        </p:nvGrpSpPr>
        <p:grpSpPr>
          <a:xfrm>
            <a:off x="4357834" y="1411103"/>
            <a:ext cx="4786166" cy="3719540"/>
            <a:chOff x="4357834" y="1411103"/>
            <a:chExt cx="4786166" cy="3719540"/>
          </a:xfrm>
        </p:grpSpPr>
        <p:cxnSp>
          <p:nvCxnSpPr>
            <p:cNvPr id="76" name="Straight Connector 75">
              <a:extLst>
                <a:ext uri="{FF2B5EF4-FFF2-40B4-BE49-F238E27FC236}">
                  <a16:creationId xmlns:a16="http://schemas.microsoft.com/office/drawing/2014/main" id="{AB2429C8-3283-B446-9776-C384119BE85A}"/>
                </a:ext>
              </a:extLst>
            </p:cNvPr>
            <p:cNvCxnSpPr>
              <a:cxnSpLocks/>
            </p:cNvCxnSpPr>
            <p:nvPr/>
          </p:nvCxnSpPr>
          <p:spPr>
            <a:xfrm flipV="1">
              <a:off x="4357834" y="1411103"/>
              <a:ext cx="4786166" cy="2763294"/>
            </a:xfrm>
            <a:prstGeom prst="line">
              <a:avLst/>
            </a:prstGeom>
            <a:ln w="12700">
              <a:solidFill>
                <a:srgbClr val="D2B97E">
                  <a:alpha val="40000"/>
                </a:srgbClr>
              </a:solidFill>
              <a:prstDash val="sysDot"/>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47C1E4C-BF1C-8B4E-917D-F422BF558B5B}"/>
                </a:ext>
              </a:extLst>
            </p:cNvPr>
            <p:cNvCxnSpPr>
              <a:cxnSpLocks/>
            </p:cNvCxnSpPr>
            <p:nvPr/>
          </p:nvCxnSpPr>
          <p:spPr>
            <a:xfrm>
              <a:off x="4357834" y="4171950"/>
              <a:ext cx="1660504" cy="958693"/>
            </a:xfrm>
            <a:prstGeom prst="line">
              <a:avLst/>
            </a:prstGeom>
            <a:ln w="12700">
              <a:solidFill>
                <a:srgbClr val="D2B97E">
                  <a:alpha val="40000"/>
                </a:srgb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22A04046-416A-9146-9061-23B16CB37FC1}"/>
              </a:ext>
            </a:extLst>
          </p:cNvPr>
          <p:cNvGrpSpPr/>
          <p:nvPr/>
        </p:nvGrpSpPr>
        <p:grpSpPr>
          <a:xfrm>
            <a:off x="2949988" y="506888"/>
            <a:ext cx="1756192" cy="1212692"/>
            <a:chOff x="2949988" y="506888"/>
            <a:chExt cx="1756192" cy="1212692"/>
          </a:xfrm>
        </p:grpSpPr>
        <p:pic>
          <p:nvPicPr>
            <p:cNvPr id="82" name="Picture 81">
              <a:extLst>
                <a:ext uri="{FF2B5EF4-FFF2-40B4-BE49-F238E27FC236}">
                  <a16:creationId xmlns:a16="http://schemas.microsoft.com/office/drawing/2014/main" id="{B8248A79-EA57-2E46-ACF7-5FCA9FA26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0884" y="506888"/>
              <a:ext cx="914400" cy="914400"/>
            </a:xfrm>
            <a:prstGeom prst="rect">
              <a:avLst/>
            </a:prstGeom>
          </p:spPr>
        </p:pic>
        <p:sp>
          <p:nvSpPr>
            <p:cNvPr id="83" name="TextBox 82">
              <a:extLst>
                <a:ext uri="{FF2B5EF4-FFF2-40B4-BE49-F238E27FC236}">
                  <a16:creationId xmlns:a16="http://schemas.microsoft.com/office/drawing/2014/main" id="{B9B559F7-D2C3-4444-AA15-8D76647078FD}"/>
                </a:ext>
              </a:extLst>
            </p:cNvPr>
            <p:cNvSpPr txBox="1"/>
            <p:nvPr/>
          </p:nvSpPr>
          <p:spPr>
            <a:xfrm>
              <a:off x="2949988" y="1504136"/>
              <a:ext cx="1756192"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DATA PROTECTION</a:t>
              </a:r>
            </a:p>
          </p:txBody>
        </p:sp>
      </p:grpSp>
      <p:grpSp>
        <p:nvGrpSpPr>
          <p:cNvPr id="9" name="Group 8">
            <a:extLst>
              <a:ext uri="{FF2B5EF4-FFF2-40B4-BE49-F238E27FC236}">
                <a16:creationId xmlns:a16="http://schemas.microsoft.com/office/drawing/2014/main" id="{3D68B38A-8279-8846-AD70-8C98338B15DB}"/>
              </a:ext>
            </a:extLst>
          </p:cNvPr>
          <p:cNvGrpSpPr/>
          <p:nvPr/>
        </p:nvGrpSpPr>
        <p:grpSpPr>
          <a:xfrm>
            <a:off x="2916809" y="3713945"/>
            <a:ext cx="1756192" cy="1195498"/>
            <a:chOff x="2916809" y="3713945"/>
            <a:chExt cx="1756192" cy="1195498"/>
          </a:xfrm>
        </p:grpSpPr>
        <p:pic>
          <p:nvPicPr>
            <p:cNvPr id="81" name="Picture 80">
              <a:extLst>
                <a:ext uri="{FF2B5EF4-FFF2-40B4-BE49-F238E27FC236}">
                  <a16:creationId xmlns:a16="http://schemas.microsoft.com/office/drawing/2014/main" id="{2A8FCD8F-8181-7C4B-B1D3-DCF6709874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7705" y="3713945"/>
              <a:ext cx="914400" cy="914400"/>
            </a:xfrm>
            <a:prstGeom prst="rect">
              <a:avLst/>
            </a:prstGeom>
          </p:spPr>
        </p:pic>
        <p:sp>
          <p:nvSpPr>
            <p:cNvPr id="84" name="TextBox 83">
              <a:extLst>
                <a:ext uri="{FF2B5EF4-FFF2-40B4-BE49-F238E27FC236}">
                  <a16:creationId xmlns:a16="http://schemas.microsoft.com/office/drawing/2014/main" id="{2A3FFF95-6D31-F741-A874-49D187AF7529}"/>
                </a:ext>
              </a:extLst>
            </p:cNvPr>
            <p:cNvSpPr txBox="1"/>
            <p:nvPr/>
          </p:nvSpPr>
          <p:spPr>
            <a:xfrm>
              <a:off x="2916809" y="4693999"/>
              <a:ext cx="1756192"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THREAT DETECTION &amp; RESPONSE</a:t>
              </a:r>
            </a:p>
          </p:txBody>
        </p:sp>
      </p:grpSp>
      <p:sp>
        <p:nvSpPr>
          <p:cNvPr id="20" name="TextBox 19">
            <a:extLst>
              <a:ext uri="{FF2B5EF4-FFF2-40B4-BE49-F238E27FC236}">
                <a16:creationId xmlns:a16="http://schemas.microsoft.com/office/drawing/2014/main" id="{ACC46A9C-8A49-E042-809B-806E0AA4B694}"/>
              </a:ext>
            </a:extLst>
          </p:cNvPr>
          <p:cNvSpPr txBox="1"/>
          <p:nvPr/>
        </p:nvSpPr>
        <p:spPr>
          <a:xfrm>
            <a:off x="546877" y="1581698"/>
            <a:ext cx="13101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Century Gothic"/>
                <a:ea typeface="+mn-ea"/>
                <a:cs typeface="Century Gothic"/>
              </a:rPr>
              <a:t>RISK ASSESSMENT</a:t>
            </a:r>
          </a:p>
        </p:txBody>
      </p:sp>
      <p:pic>
        <p:nvPicPr>
          <p:cNvPr id="4" name="Picture 3">
            <a:extLst>
              <a:ext uri="{FF2B5EF4-FFF2-40B4-BE49-F238E27FC236}">
                <a16:creationId xmlns:a16="http://schemas.microsoft.com/office/drawing/2014/main" id="{2A9F71CC-9E72-BC45-A069-8CD710ADD3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4" y="1883664"/>
            <a:ext cx="1371600" cy="1371600"/>
          </a:xfrm>
          <a:prstGeom prst="rect">
            <a:avLst/>
          </a:prstGeom>
        </p:spPr>
      </p:pic>
      <p:grpSp>
        <p:nvGrpSpPr>
          <p:cNvPr id="11" name="Group 10">
            <a:extLst>
              <a:ext uri="{FF2B5EF4-FFF2-40B4-BE49-F238E27FC236}">
                <a16:creationId xmlns:a16="http://schemas.microsoft.com/office/drawing/2014/main" id="{A6BD066F-CAFC-2547-9A1E-AD487C6C35F4}"/>
              </a:ext>
            </a:extLst>
          </p:cNvPr>
          <p:cNvGrpSpPr/>
          <p:nvPr/>
        </p:nvGrpSpPr>
        <p:grpSpPr>
          <a:xfrm>
            <a:off x="3331115" y="2126017"/>
            <a:ext cx="3277120" cy="927579"/>
            <a:chOff x="3331115" y="2126017"/>
            <a:chExt cx="3277120" cy="927579"/>
          </a:xfrm>
        </p:grpSpPr>
        <p:grpSp>
          <p:nvGrpSpPr>
            <p:cNvPr id="7" name="Group 6">
              <a:extLst>
                <a:ext uri="{FF2B5EF4-FFF2-40B4-BE49-F238E27FC236}">
                  <a16:creationId xmlns:a16="http://schemas.microsoft.com/office/drawing/2014/main" id="{E02B1099-0EA3-224D-A42F-D9750988B753}"/>
                </a:ext>
              </a:extLst>
            </p:cNvPr>
            <p:cNvGrpSpPr/>
            <p:nvPr/>
          </p:nvGrpSpPr>
          <p:grpSpPr>
            <a:xfrm>
              <a:off x="4245017" y="2480320"/>
              <a:ext cx="2363218" cy="488110"/>
              <a:chOff x="4245017" y="2480320"/>
              <a:chExt cx="2363218" cy="488110"/>
            </a:xfrm>
          </p:grpSpPr>
          <p:sp>
            <p:nvSpPr>
              <p:cNvPr id="69" name="TextBox 68">
                <a:extLst>
                  <a:ext uri="{FF2B5EF4-FFF2-40B4-BE49-F238E27FC236}">
                    <a16:creationId xmlns:a16="http://schemas.microsoft.com/office/drawing/2014/main" id="{92A32F87-5E99-6042-84F6-3FFDDA0A3066}"/>
                  </a:ext>
                </a:extLst>
              </p:cNvPr>
              <p:cNvSpPr txBox="1"/>
              <p:nvPr/>
            </p:nvSpPr>
            <p:spPr>
              <a:xfrm>
                <a:off x="4245017" y="2722209"/>
                <a:ext cx="2363218" cy="246221"/>
              </a:xfrm>
              <a:prstGeom prst="rect">
                <a:avLst/>
              </a:prstGeom>
              <a:noFill/>
            </p:spPr>
            <p:txBody>
              <a:bodyPr wrap="square" rtlCol="0">
                <a:spAutoFit/>
              </a:bodyPr>
              <a:lstStyle/>
              <a:p>
                <a:r>
                  <a:rPr lang="en-US" sz="1000" dirty="0">
                    <a:solidFill>
                      <a:srgbClr val="0094A9"/>
                    </a:solidFill>
                    <a:latin typeface="Century Gothic" panose="020B0502020202020204" pitchFamily="34" charset="0"/>
                  </a:rPr>
                  <a:t>PCI, HIPAA, GDPR, SOX, ITAR, GLBA</a:t>
                </a:r>
              </a:p>
            </p:txBody>
          </p:sp>
          <p:sp>
            <p:nvSpPr>
              <p:cNvPr id="86" name="TextBox 85">
                <a:extLst>
                  <a:ext uri="{FF2B5EF4-FFF2-40B4-BE49-F238E27FC236}">
                    <a16:creationId xmlns:a16="http://schemas.microsoft.com/office/drawing/2014/main" id="{52CBBE46-26FC-7545-BD40-28E1F518D3F3}"/>
                  </a:ext>
                </a:extLst>
              </p:cNvPr>
              <p:cNvSpPr txBox="1"/>
              <p:nvPr/>
            </p:nvSpPr>
            <p:spPr>
              <a:xfrm>
                <a:off x="4324494" y="2480320"/>
                <a:ext cx="1755648" cy="215444"/>
              </a:xfrm>
              <a:prstGeom prst="rect">
                <a:avLst/>
              </a:prstGeom>
              <a:solidFill>
                <a:srgbClr val="0094A9"/>
              </a:solidFill>
            </p:spPr>
            <p:txBody>
              <a:bodyPr wrap="square" rtlCol="0">
                <a:spAutoFit/>
              </a:bodyPr>
              <a:lstStyle/>
              <a:p>
                <a:pPr algn="ctr"/>
                <a:r>
                  <a:rPr lang="en-US" sz="800" dirty="0">
                    <a:solidFill>
                      <a:schemeClr val="bg1"/>
                    </a:solidFill>
                    <a:latin typeface="Century Gothic" panose="020B0502020202020204" pitchFamily="34" charset="0"/>
                  </a:rPr>
                  <a:t>COMPLIANCE</a:t>
                </a:r>
              </a:p>
            </p:txBody>
          </p:sp>
        </p:grpSp>
        <p:pic>
          <p:nvPicPr>
            <p:cNvPr id="10" name="Picture 9">
              <a:extLst>
                <a:ext uri="{FF2B5EF4-FFF2-40B4-BE49-F238E27FC236}">
                  <a16:creationId xmlns:a16="http://schemas.microsoft.com/office/drawing/2014/main" id="{012708F1-DB9D-BB46-B335-FE2592B8D8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1115" y="2126017"/>
              <a:ext cx="927579" cy="927579"/>
            </a:xfrm>
            <a:prstGeom prst="rect">
              <a:avLst/>
            </a:prstGeom>
          </p:spPr>
        </p:pic>
      </p:grpSp>
    </p:spTree>
    <p:extLst>
      <p:ext uri="{BB962C8B-B14F-4D97-AF65-F5344CB8AC3E}">
        <p14:creationId xmlns:p14="http://schemas.microsoft.com/office/powerpoint/2010/main" val="414486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left)">
                                      <p:cBhvr>
                                        <p:cTn id="27" dur="500"/>
                                        <p:tgtEl>
                                          <p:spTgt spid="7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xEl>
                                              <p:pRg st="0" end="0"/>
                                            </p:txEl>
                                          </p:spTgt>
                                        </p:tgtEl>
                                        <p:attrNameLst>
                                          <p:attrName>style.visibility</p:attrName>
                                        </p:attrNameLst>
                                      </p:cBhvr>
                                      <p:to>
                                        <p:strVal val="visible"/>
                                      </p:to>
                                    </p:set>
                                    <p:animEffect transition="in" filter="fade">
                                      <p:cBhvr>
                                        <p:cTn id="30" dur="500"/>
                                        <p:tgtEl>
                                          <p:spTgt spid="6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xEl>
                                              <p:pRg st="1" end="1"/>
                                            </p:txEl>
                                          </p:spTgt>
                                        </p:tgtEl>
                                        <p:attrNameLst>
                                          <p:attrName>style.visibility</p:attrName>
                                        </p:attrNameLst>
                                      </p:cBhvr>
                                      <p:to>
                                        <p:strVal val="visible"/>
                                      </p:to>
                                    </p:set>
                                    <p:animEffect transition="in" filter="fade">
                                      <p:cBhvr>
                                        <p:cTn id="33" dur="500"/>
                                        <p:tgtEl>
                                          <p:spTgt spid="60">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xEl>
                                              <p:pRg st="2" end="2"/>
                                            </p:txEl>
                                          </p:spTgt>
                                        </p:tgtEl>
                                        <p:attrNameLst>
                                          <p:attrName>style.visibility</p:attrName>
                                        </p:attrNameLst>
                                      </p:cBhvr>
                                      <p:to>
                                        <p:strVal val="visible"/>
                                      </p:to>
                                    </p:set>
                                    <p:animEffect transition="in" filter="fade">
                                      <p:cBhvr>
                                        <p:cTn id="36" dur="500"/>
                                        <p:tgtEl>
                                          <p:spTgt spid="60">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xEl>
                                              <p:pRg st="3" end="3"/>
                                            </p:txEl>
                                          </p:spTgt>
                                        </p:tgtEl>
                                        <p:attrNameLst>
                                          <p:attrName>style.visibility</p:attrName>
                                        </p:attrNameLst>
                                      </p:cBhvr>
                                      <p:to>
                                        <p:strVal val="visible"/>
                                      </p:to>
                                    </p:set>
                                    <p:animEffect transition="in" filter="fade">
                                      <p:cBhvr>
                                        <p:cTn id="39" dur="500"/>
                                        <p:tgtEl>
                                          <p:spTgt spid="60">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xEl>
                                              <p:pRg st="4" end="4"/>
                                            </p:txEl>
                                          </p:spTgt>
                                        </p:tgtEl>
                                        <p:attrNameLst>
                                          <p:attrName>style.visibility</p:attrName>
                                        </p:attrNameLst>
                                      </p:cBhvr>
                                      <p:to>
                                        <p:strVal val="visible"/>
                                      </p:to>
                                    </p:set>
                                    <p:animEffect transition="in" filter="fade">
                                      <p:cBhvr>
                                        <p:cTn id="42" dur="500"/>
                                        <p:tgtEl>
                                          <p:spTgt spid="60">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fade">
                                      <p:cBhvr>
                                        <p:cTn id="45" dur="500"/>
                                        <p:tgtEl>
                                          <p:spTgt spid="61">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xEl>
                                              <p:pRg st="1" end="1"/>
                                            </p:txEl>
                                          </p:spTgt>
                                        </p:tgtEl>
                                        <p:attrNameLst>
                                          <p:attrName>style.visibility</p:attrName>
                                        </p:attrNameLst>
                                      </p:cBhvr>
                                      <p:to>
                                        <p:strVal val="visible"/>
                                      </p:to>
                                    </p:set>
                                    <p:animEffect transition="in" filter="fade">
                                      <p:cBhvr>
                                        <p:cTn id="48" dur="500"/>
                                        <p:tgtEl>
                                          <p:spTgt spid="61">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xEl>
                                              <p:pRg st="2" end="2"/>
                                            </p:txEl>
                                          </p:spTgt>
                                        </p:tgtEl>
                                        <p:attrNameLst>
                                          <p:attrName>style.visibility</p:attrName>
                                        </p:attrNameLst>
                                      </p:cBhvr>
                                      <p:to>
                                        <p:strVal val="visible"/>
                                      </p:to>
                                    </p:set>
                                    <p:animEffect transition="in" filter="fade">
                                      <p:cBhvr>
                                        <p:cTn id="51" dur="500"/>
                                        <p:tgtEl>
                                          <p:spTgt spid="61">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1">
                                            <p:txEl>
                                              <p:pRg st="3" end="3"/>
                                            </p:txEl>
                                          </p:spTgt>
                                        </p:tgtEl>
                                        <p:attrNameLst>
                                          <p:attrName>style.visibility</p:attrName>
                                        </p:attrNameLst>
                                      </p:cBhvr>
                                      <p:to>
                                        <p:strVal val="visible"/>
                                      </p:to>
                                    </p:set>
                                    <p:animEffect transition="in" filter="fade">
                                      <p:cBhvr>
                                        <p:cTn id="54" dur="500"/>
                                        <p:tgtEl>
                                          <p:spTgt spid="61">
                                            <p:txEl>
                                              <p:pRg st="3" end="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xEl>
                                              <p:pRg st="4" end="4"/>
                                            </p:txEl>
                                          </p:spTgt>
                                        </p:tgtEl>
                                        <p:attrNameLst>
                                          <p:attrName>style.visibility</p:attrName>
                                        </p:attrNameLst>
                                      </p:cBhvr>
                                      <p:to>
                                        <p:strVal val="visible"/>
                                      </p:to>
                                    </p:set>
                                    <p:animEffect transition="in" filter="fade">
                                      <p:cBhvr>
                                        <p:cTn id="57" dur="500"/>
                                        <p:tgtEl>
                                          <p:spTgt spid="61">
                                            <p:txEl>
                                              <p:pRg st="4" end="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500"/>
                                        <p:tgtEl>
                                          <p:spTgt spid="62">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xEl>
                                              <p:pRg st="1" end="1"/>
                                            </p:txEl>
                                          </p:spTgt>
                                        </p:tgtEl>
                                        <p:attrNameLst>
                                          <p:attrName>style.visibility</p:attrName>
                                        </p:attrNameLst>
                                      </p:cBhvr>
                                      <p:to>
                                        <p:strVal val="visible"/>
                                      </p:to>
                                    </p:set>
                                    <p:animEffect transition="in" filter="fade">
                                      <p:cBhvr>
                                        <p:cTn id="63" dur="500"/>
                                        <p:tgtEl>
                                          <p:spTgt spid="62">
                                            <p:txEl>
                                              <p:pRg st="1" end="1"/>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xEl>
                                              <p:pRg st="2" end="2"/>
                                            </p:txEl>
                                          </p:spTgt>
                                        </p:tgtEl>
                                        <p:attrNameLst>
                                          <p:attrName>style.visibility</p:attrName>
                                        </p:attrNameLst>
                                      </p:cBhvr>
                                      <p:to>
                                        <p:strVal val="visible"/>
                                      </p:to>
                                    </p:set>
                                    <p:animEffect transition="in" filter="fade">
                                      <p:cBhvr>
                                        <p:cTn id="66" dur="500"/>
                                        <p:tgtEl>
                                          <p:spTgt spid="62">
                                            <p:txEl>
                                              <p:pRg st="2" end="2"/>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3">
                                            <p:txEl>
                                              <p:pRg st="0" end="0"/>
                                            </p:txEl>
                                          </p:spTgt>
                                        </p:tgtEl>
                                        <p:attrNameLst>
                                          <p:attrName>style.visibility</p:attrName>
                                        </p:attrNameLst>
                                      </p:cBhvr>
                                      <p:to>
                                        <p:strVal val="visible"/>
                                      </p:to>
                                    </p:set>
                                    <p:animEffect transition="in" filter="fade">
                                      <p:cBhvr>
                                        <p:cTn id="69" dur="500"/>
                                        <p:tgtEl>
                                          <p:spTgt spid="63">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1" end="1"/>
                                            </p:txEl>
                                          </p:spTgt>
                                        </p:tgtEl>
                                        <p:attrNameLst>
                                          <p:attrName>style.visibility</p:attrName>
                                        </p:attrNameLst>
                                      </p:cBhvr>
                                      <p:to>
                                        <p:strVal val="visible"/>
                                      </p:to>
                                    </p:set>
                                    <p:animEffect transition="in" filter="fade">
                                      <p:cBhvr>
                                        <p:cTn id="72" dur="500"/>
                                        <p:tgtEl>
                                          <p:spTgt spid="63">
                                            <p:txEl>
                                              <p:pRg st="1" end="1"/>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xEl>
                                              <p:pRg st="2" end="2"/>
                                            </p:txEl>
                                          </p:spTgt>
                                        </p:tgtEl>
                                        <p:attrNameLst>
                                          <p:attrName>style.visibility</p:attrName>
                                        </p:attrNameLst>
                                      </p:cBhvr>
                                      <p:to>
                                        <p:strVal val="visible"/>
                                      </p:to>
                                    </p:set>
                                    <p:animEffect transition="in" filter="fade">
                                      <p:cBhvr>
                                        <p:cTn id="75" dur="500"/>
                                        <p:tgtEl>
                                          <p:spTgt spid="63">
                                            <p:txEl>
                                              <p:pRg st="2" end="2"/>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0">
                                            <p:txEl>
                                              <p:pRg st="0" end="0"/>
                                            </p:txEl>
                                          </p:spTgt>
                                        </p:tgtEl>
                                        <p:attrNameLst>
                                          <p:attrName>style.visibility</p:attrName>
                                        </p:attrNameLst>
                                      </p:cBhvr>
                                      <p:to>
                                        <p:strVal val="visible"/>
                                      </p:to>
                                    </p:set>
                                    <p:animEffect transition="in" filter="fade">
                                      <p:cBhvr>
                                        <p:cTn id="78" dur="500"/>
                                        <p:tgtEl>
                                          <p:spTgt spid="70">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0">
                                            <p:txEl>
                                              <p:pRg st="1" end="1"/>
                                            </p:txEl>
                                          </p:spTgt>
                                        </p:tgtEl>
                                        <p:attrNameLst>
                                          <p:attrName>style.visibility</p:attrName>
                                        </p:attrNameLst>
                                      </p:cBhvr>
                                      <p:to>
                                        <p:strVal val="visible"/>
                                      </p:to>
                                    </p:set>
                                    <p:animEffect transition="in" filter="fade">
                                      <p:cBhvr>
                                        <p:cTn id="81" dur="500"/>
                                        <p:tgtEl>
                                          <p:spTgt spid="70">
                                            <p:txEl>
                                              <p:pRg st="1" end="1"/>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0">
                                            <p:txEl>
                                              <p:pRg st="2" end="2"/>
                                            </p:txEl>
                                          </p:spTgt>
                                        </p:tgtEl>
                                        <p:attrNameLst>
                                          <p:attrName>style.visibility</p:attrName>
                                        </p:attrNameLst>
                                      </p:cBhvr>
                                      <p:to>
                                        <p:strVal val="visible"/>
                                      </p:to>
                                    </p:set>
                                    <p:animEffect transition="in" filter="fade">
                                      <p:cBhvr>
                                        <p:cTn id="84" dur="500"/>
                                        <p:tgtEl>
                                          <p:spTgt spid="70">
                                            <p:txEl>
                                              <p:pRg st="2" end="2"/>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0">
                                            <p:txEl>
                                              <p:pRg st="3" end="3"/>
                                            </p:txEl>
                                          </p:spTgt>
                                        </p:tgtEl>
                                        <p:attrNameLst>
                                          <p:attrName>style.visibility</p:attrName>
                                        </p:attrNameLst>
                                      </p:cBhvr>
                                      <p:to>
                                        <p:strVal val="visible"/>
                                      </p:to>
                                    </p:set>
                                    <p:animEffect transition="in" filter="fade">
                                      <p:cBhvr>
                                        <p:cTn id="87" dur="500"/>
                                        <p:tgtEl>
                                          <p:spTgt spid="70">
                                            <p:txEl>
                                              <p:pRg st="3" end="3"/>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xEl>
                                              <p:pRg st="4" end="4"/>
                                            </p:txEl>
                                          </p:spTgt>
                                        </p:tgtEl>
                                        <p:attrNameLst>
                                          <p:attrName>style.visibility</p:attrName>
                                        </p:attrNameLst>
                                      </p:cBhvr>
                                      <p:to>
                                        <p:strVal val="visible"/>
                                      </p:to>
                                    </p:set>
                                    <p:animEffect transition="in" filter="fade">
                                      <p:cBhvr>
                                        <p:cTn id="90" dur="500"/>
                                        <p:tgtEl>
                                          <p:spTgt spid="70">
                                            <p:txEl>
                                              <p:pRg st="4" end="4"/>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1">
                                            <p:txEl>
                                              <p:pRg st="0" end="0"/>
                                            </p:txEl>
                                          </p:spTgt>
                                        </p:tgtEl>
                                        <p:attrNameLst>
                                          <p:attrName>style.visibility</p:attrName>
                                        </p:attrNameLst>
                                      </p:cBhvr>
                                      <p:to>
                                        <p:strVal val="visible"/>
                                      </p:to>
                                    </p:set>
                                    <p:animEffect transition="in" filter="fade">
                                      <p:cBhvr>
                                        <p:cTn id="93" dur="500"/>
                                        <p:tgtEl>
                                          <p:spTgt spid="71">
                                            <p:txEl>
                                              <p:pRg st="0" end="0"/>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1">
                                            <p:txEl>
                                              <p:pRg st="1" end="1"/>
                                            </p:txEl>
                                          </p:spTgt>
                                        </p:tgtEl>
                                        <p:attrNameLst>
                                          <p:attrName>style.visibility</p:attrName>
                                        </p:attrNameLst>
                                      </p:cBhvr>
                                      <p:to>
                                        <p:strVal val="visible"/>
                                      </p:to>
                                    </p:set>
                                    <p:animEffect transition="in" filter="fade">
                                      <p:cBhvr>
                                        <p:cTn id="96" dur="500"/>
                                        <p:tgtEl>
                                          <p:spTgt spid="71">
                                            <p:txEl>
                                              <p:pRg st="1" end="1"/>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1">
                                            <p:txEl>
                                              <p:pRg st="2" end="2"/>
                                            </p:txEl>
                                          </p:spTgt>
                                        </p:tgtEl>
                                        <p:attrNameLst>
                                          <p:attrName>style.visibility</p:attrName>
                                        </p:attrNameLst>
                                      </p:cBhvr>
                                      <p:to>
                                        <p:strVal val="visible"/>
                                      </p:to>
                                    </p:set>
                                    <p:animEffect transition="in" filter="fade">
                                      <p:cBhvr>
                                        <p:cTn id="99" dur="500"/>
                                        <p:tgtEl>
                                          <p:spTgt spid="71">
                                            <p:txEl>
                                              <p:pRg st="2" end="2"/>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1">
                                            <p:txEl>
                                              <p:pRg st="3" end="3"/>
                                            </p:txEl>
                                          </p:spTgt>
                                        </p:tgtEl>
                                        <p:attrNameLst>
                                          <p:attrName>style.visibility</p:attrName>
                                        </p:attrNameLst>
                                      </p:cBhvr>
                                      <p:to>
                                        <p:strVal val="visible"/>
                                      </p:to>
                                    </p:set>
                                    <p:animEffect transition="in" filter="fade">
                                      <p:cBhvr>
                                        <p:cTn id="102" dur="500"/>
                                        <p:tgtEl>
                                          <p:spTgt spid="71">
                                            <p:txEl>
                                              <p:pRg st="3" end="3"/>
                                            </p:txEl>
                                          </p:spTgt>
                                        </p:tgtEl>
                                      </p:cBhvr>
                                    </p:animEffect>
                                  </p:childTnLst>
                                </p:cTn>
                              </p:par>
                            </p:childTnLst>
                          </p:cTn>
                        </p:par>
                        <p:par>
                          <p:cTn id="103" fill="hold">
                            <p:stCondLst>
                              <p:cond delay="2000"/>
                            </p:stCondLst>
                            <p:childTnLst>
                              <p:par>
                                <p:cTn id="104" presetID="12" presetClass="entr" presetSubtype="8" fill="hold"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p:tgtEl>
                                          <p:spTgt spid="11"/>
                                        </p:tgtEl>
                                        <p:attrNameLst>
                                          <p:attrName>ppt_x</p:attrName>
                                        </p:attrNameLst>
                                      </p:cBhvr>
                                      <p:tavLst>
                                        <p:tav tm="0">
                                          <p:val>
                                            <p:strVal val="#ppt_x-#ppt_w*1.125000"/>
                                          </p:val>
                                        </p:tav>
                                        <p:tav tm="100000">
                                          <p:val>
                                            <p:strVal val="#ppt_x"/>
                                          </p:val>
                                        </p:tav>
                                      </p:tavLst>
                                    </p:anim>
                                    <p:animEffect transition="in" filter="wipe(right)">
                                      <p:cBhvr>
                                        <p:cTn id="107" dur="500"/>
                                        <p:tgtEl>
                                          <p:spTgt spid="11"/>
                                        </p:tgtEl>
                                      </p:cBhvr>
                                    </p:animEffect>
                                  </p:childTnLst>
                                </p:cTn>
                              </p:par>
                            </p:childTnLst>
                          </p:cTn>
                        </p:par>
                        <p:par>
                          <p:cTn id="108" fill="hold">
                            <p:stCondLst>
                              <p:cond delay="2500"/>
                            </p:stCondLst>
                            <p:childTnLst>
                              <p:par>
                                <p:cTn id="109" presetID="3" presetClass="emph" presetSubtype="2" fill="hold" nodeType="afterEffect">
                                  <p:stCondLst>
                                    <p:cond delay="0"/>
                                  </p:stCondLst>
                                  <p:childTnLst>
                                    <p:animClr clrSpc="rgb" dir="cw">
                                      <p:cBhvr override="childStyle">
                                        <p:cTn id="110" dur="2000" fill="hold"/>
                                        <p:tgtEl>
                                          <p:spTgt spid="64">
                                            <p:txEl>
                                              <p:pRg st="2" end="2"/>
                                            </p:txEl>
                                          </p:spTgt>
                                        </p:tgtEl>
                                        <p:attrNameLst>
                                          <p:attrName>style.color</p:attrName>
                                        </p:attrNameLst>
                                      </p:cBhvr>
                                      <p:to>
                                        <a:srgbClr val="0094A9"/>
                                      </p:to>
                                    </p:animClr>
                                  </p:childTnLst>
                                </p:cTn>
                              </p:par>
                              <p:par>
                                <p:cTn id="111" presetID="3" presetClass="emph" presetSubtype="2" fill="hold" nodeType="withEffect">
                                  <p:stCondLst>
                                    <p:cond delay="0"/>
                                  </p:stCondLst>
                                  <p:childTnLst>
                                    <p:animClr clrSpc="rgb" dir="cw">
                                      <p:cBhvr override="childStyle">
                                        <p:cTn id="112" dur="2000" fill="hold"/>
                                        <p:tgtEl>
                                          <p:spTgt spid="64">
                                            <p:txEl>
                                              <p:pRg st="3" end="3"/>
                                            </p:txEl>
                                          </p:spTgt>
                                        </p:tgtEl>
                                        <p:attrNameLst>
                                          <p:attrName>style.color</p:attrName>
                                        </p:attrNameLst>
                                      </p:cBhvr>
                                      <p:to>
                                        <a:srgbClr val="0094A9"/>
                                      </p:to>
                                    </p:animClr>
                                  </p:childTnLst>
                                </p:cTn>
                              </p:par>
                              <p:par>
                                <p:cTn id="113" presetID="3" presetClass="emph" presetSubtype="2" fill="hold" nodeType="withEffect">
                                  <p:stCondLst>
                                    <p:cond delay="0"/>
                                  </p:stCondLst>
                                  <p:childTnLst>
                                    <p:animClr clrSpc="rgb" dir="cw">
                                      <p:cBhvr override="childStyle">
                                        <p:cTn id="114" dur="2000" fill="hold"/>
                                        <p:tgtEl>
                                          <p:spTgt spid="64">
                                            <p:txEl>
                                              <p:pRg st="4" end="4"/>
                                            </p:txEl>
                                          </p:spTgt>
                                        </p:tgtEl>
                                        <p:attrNameLst>
                                          <p:attrName>style.color</p:attrName>
                                        </p:attrNameLst>
                                      </p:cBhvr>
                                      <p:to>
                                        <a:srgbClr val="0094A9"/>
                                      </p:to>
                                    </p:animClr>
                                  </p:childTnLst>
                                </p:cTn>
                              </p:par>
                              <p:par>
                                <p:cTn id="115" presetID="3" presetClass="emph" presetSubtype="2" fill="hold" nodeType="withEffect">
                                  <p:stCondLst>
                                    <p:cond delay="0"/>
                                  </p:stCondLst>
                                  <p:childTnLst>
                                    <p:animClr clrSpc="rgb" dir="cw">
                                      <p:cBhvr override="childStyle">
                                        <p:cTn id="116" dur="2000" fill="hold"/>
                                        <p:tgtEl>
                                          <p:spTgt spid="60">
                                            <p:txEl>
                                              <p:pRg st="2" end="2"/>
                                            </p:txEl>
                                          </p:spTgt>
                                        </p:tgtEl>
                                        <p:attrNameLst>
                                          <p:attrName>style.color</p:attrName>
                                        </p:attrNameLst>
                                      </p:cBhvr>
                                      <p:to>
                                        <a:srgbClr val="0094A9"/>
                                      </p:to>
                                    </p:animClr>
                                  </p:childTnLst>
                                </p:cTn>
                              </p:par>
                              <p:par>
                                <p:cTn id="117" presetID="3" presetClass="emph" presetSubtype="2" fill="hold" nodeType="withEffect">
                                  <p:stCondLst>
                                    <p:cond delay="0"/>
                                  </p:stCondLst>
                                  <p:childTnLst>
                                    <p:animClr clrSpc="rgb" dir="cw">
                                      <p:cBhvr override="childStyle">
                                        <p:cTn id="118" dur="2000" fill="hold"/>
                                        <p:tgtEl>
                                          <p:spTgt spid="60">
                                            <p:txEl>
                                              <p:pRg st="3" end="3"/>
                                            </p:txEl>
                                          </p:spTgt>
                                        </p:tgtEl>
                                        <p:attrNameLst>
                                          <p:attrName>style.color</p:attrName>
                                        </p:attrNameLst>
                                      </p:cBhvr>
                                      <p:to>
                                        <a:srgbClr val="0094A9"/>
                                      </p:to>
                                    </p:animClr>
                                  </p:childTnLst>
                                </p:cTn>
                              </p:par>
                              <p:par>
                                <p:cTn id="119" presetID="3" presetClass="emph" presetSubtype="2" fill="hold" nodeType="withEffect">
                                  <p:stCondLst>
                                    <p:cond delay="0"/>
                                  </p:stCondLst>
                                  <p:childTnLst>
                                    <p:animClr clrSpc="rgb" dir="cw">
                                      <p:cBhvr override="childStyle">
                                        <p:cTn id="120" dur="2000" fill="hold"/>
                                        <p:tgtEl>
                                          <p:spTgt spid="60">
                                            <p:txEl>
                                              <p:pRg st="4" end="4"/>
                                            </p:txEl>
                                          </p:spTgt>
                                        </p:tgtEl>
                                        <p:attrNameLst>
                                          <p:attrName>style.color</p:attrName>
                                        </p:attrNameLst>
                                      </p:cBhvr>
                                      <p:to>
                                        <a:srgbClr val="0094A9"/>
                                      </p:to>
                                    </p:animClr>
                                  </p:childTnLst>
                                </p:cTn>
                              </p:par>
                              <p:par>
                                <p:cTn id="121" presetID="3" presetClass="emph" presetSubtype="2" fill="hold" nodeType="withEffect">
                                  <p:stCondLst>
                                    <p:cond delay="0"/>
                                  </p:stCondLst>
                                  <p:childTnLst>
                                    <p:animClr clrSpc="rgb" dir="cw">
                                      <p:cBhvr override="childStyle">
                                        <p:cTn id="122" dur="2000" fill="hold"/>
                                        <p:tgtEl>
                                          <p:spTgt spid="61">
                                            <p:txEl>
                                              <p:pRg st="3" end="3"/>
                                            </p:txEl>
                                          </p:spTgt>
                                        </p:tgtEl>
                                        <p:attrNameLst>
                                          <p:attrName>style.color</p:attrName>
                                        </p:attrNameLst>
                                      </p:cBhvr>
                                      <p:to>
                                        <a:srgbClr val="0094A9"/>
                                      </p:to>
                                    </p:animClr>
                                  </p:childTnLst>
                                </p:cTn>
                              </p:par>
                              <p:par>
                                <p:cTn id="123" presetID="3" presetClass="emph" presetSubtype="2" fill="hold" nodeType="withEffect">
                                  <p:stCondLst>
                                    <p:cond delay="0"/>
                                  </p:stCondLst>
                                  <p:childTnLst>
                                    <p:animClr clrSpc="rgb" dir="cw">
                                      <p:cBhvr override="childStyle">
                                        <p:cTn id="124" dur="2000" fill="hold"/>
                                        <p:tgtEl>
                                          <p:spTgt spid="61">
                                            <p:txEl>
                                              <p:pRg st="4" end="4"/>
                                            </p:txEl>
                                          </p:spTgt>
                                        </p:tgtEl>
                                        <p:attrNameLst>
                                          <p:attrName>style.color</p:attrName>
                                        </p:attrNameLst>
                                      </p:cBhvr>
                                      <p:to>
                                        <a:srgbClr val="0094A9"/>
                                      </p:to>
                                    </p:animClr>
                                  </p:childTnLst>
                                </p:cTn>
                              </p:par>
                              <p:par>
                                <p:cTn id="125" presetID="3" presetClass="emph" presetSubtype="2" fill="hold" nodeType="withEffect">
                                  <p:stCondLst>
                                    <p:cond delay="0"/>
                                  </p:stCondLst>
                                  <p:childTnLst>
                                    <p:animClr clrSpc="rgb" dir="cw">
                                      <p:cBhvr override="childStyle">
                                        <p:cTn id="126" dur="2000" fill="hold"/>
                                        <p:tgtEl>
                                          <p:spTgt spid="62">
                                            <p:txEl>
                                              <p:pRg st="2" end="2"/>
                                            </p:txEl>
                                          </p:spTgt>
                                        </p:tgtEl>
                                        <p:attrNameLst>
                                          <p:attrName>style.color</p:attrName>
                                        </p:attrNameLst>
                                      </p:cBhvr>
                                      <p:to>
                                        <a:srgbClr val="0094A9"/>
                                      </p:to>
                                    </p:animClr>
                                  </p:childTnLst>
                                </p:cTn>
                              </p:par>
                              <p:par>
                                <p:cTn id="127" presetID="3" presetClass="emph" presetSubtype="2" fill="hold" nodeType="withEffect">
                                  <p:stCondLst>
                                    <p:cond delay="0"/>
                                  </p:stCondLst>
                                  <p:childTnLst>
                                    <p:animClr clrSpc="rgb" dir="cw">
                                      <p:cBhvr override="childStyle">
                                        <p:cTn id="128" dur="2000" fill="hold"/>
                                        <p:tgtEl>
                                          <p:spTgt spid="63">
                                            <p:txEl>
                                              <p:pRg st="1" end="1"/>
                                            </p:txEl>
                                          </p:spTgt>
                                        </p:tgtEl>
                                        <p:attrNameLst>
                                          <p:attrName>style.color</p:attrName>
                                        </p:attrNameLst>
                                      </p:cBhvr>
                                      <p:to>
                                        <a:srgbClr val="0094A9"/>
                                      </p:to>
                                    </p:animClr>
                                  </p:childTnLst>
                                </p:cTn>
                              </p:par>
                              <p:par>
                                <p:cTn id="129" presetID="3" presetClass="emph" presetSubtype="2" fill="hold" nodeType="withEffect">
                                  <p:stCondLst>
                                    <p:cond delay="0"/>
                                  </p:stCondLst>
                                  <p:childTnLst>
                                    <p:animClr clrSpc="rgb" dir="cw">
                                      <p:cBhvr override="childStyle">
                                        <p:cTn id="130" dur="2000" fill="hold"/>
                                        <p:tgtEl>
                                          <p:spTgt spid="63">
                                            <p:txEl>
                                              <p:pRg st="2" end="2"/>
                                            </p:txEl>
                                          </p:spTgt>
                                        </p:tgtEl>
                                        <p:attrNameLst>
                                          <p:attrName>style.color</p:attrName>
                                        </p:attrNameLst>
                                      </p:cBhvr>
                                      <p:to>
                                        <a:srgbClr val="0094A9"/>
                                      </p:to>
                                    </p:animClr>
                                  </p:childTnLst>
                                </p:cTn>
                              </p:par>
                              <p:par>
                                <p:cTn id="131" presetID="3" presetClass="emph" presetSubtype="2" fill="hold" nodeType="withEffect">
                                  <p:stCondLst>
                                    <p:cond delay="0"/>
                                  </p:stCondLst>
                                  <p:childTnLst>
                                    <p:animClr clrSpc="rgb" dir="cw">
                                      <p:cBhvr override="childStyle">
                                        <p:cTn id="132" dur="2000" fill="hold"/>
                                        <p:tgtEl>
                                          <p:spTgt spid="70">
                                            <p:txEl>
                                              <p:pRg st="2" end="2"/>
                                            </p:txEl>
                                          </p:spTgt>
                                        </p:tgtEl>
                                        <p:attrNameLst>
                                          <p:attrName>style.color</p:attrName>
                                        </p:attrNameLst>
                                      </p:cBhvr>
                                      <p:to>
                                        <a:srgbClr val="0094A9"/>
                                      </p:to>
                                    </p:animClr>
                                  </p:childTnLst>
                                </p:cTn>
                              </p:par>
                              <p:par>
                                <p:cTn id="133" presetID="3" presetClass="emph" presetSubtype="2" fill="hold" nodeType="withEffect">
                                  <p:stCondLst>
                                    <p:cond delay="0"/>
                                  </p:stCondLst>
                                  <p:childTnLst>
                                    <p:animClr clrSpc="rgb" dir="cw">
                                      <p:cBhvr override="childStyle">
                                        <p:cTn id="134" dur="2000" fill="hold"/>
                                        <p:tgtEl>
                                          <p:spTgt spid="70">
                                            <p:txEl>
                                              <p:pRg st="4" end="4"/>
                                            </p:txEl>
                                          </p:spTgt>
                                        </p:tgtEl>
                                        <p:attrNameLst>
                                          <p:attrName>style.color</p:attrName>
                                        </p:attrNameLst>
                                      </p:cBhvr>
                                      <p:to>
                                        <a:srgbClr val="0094A9"/>
                                      </p:to>
                                    </p:animClr>
                                  </p:childTnLst>
                                </p:cTn>
                              </p:par>
                              <p:par>
                                <p:cTn id="135" presetID="3" presetClass="emph" presetSubtype="2" fill="hold" nodeType="withEffect">
                                  <p:stCondLst>
                                    <p:cond delay="0"/>
                                  </p:stCondLst>
                                  <p:childTnLst>
                                    <p:animClr clrSpc="rgb" dir="cw">
                                      <p:cBhvr override="childStyle">
                                        <p:cTn id="136" dur="2000" fill="hold"/>
                                        <p:tgtEl>
                                          <p:spTgt spid="71">
                                            <p:txEl>
                                              <p:pRg st="3" end="3"/>
                                            </p:txEl>
                                          </p:spTgt>
                                        </p:tgtEl>
                                        <p:attrNameLst>
                                          <p:attrName>style.color</p:attrName>
                                        </p:attrNameLst>
                                      </p:cBhvr>
                                      <p:to>
                                        <a:srgbClr val="0094A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allAtOnce"/>
      <p:bldP spid="61" grpId="0" build="allAtOnce"/>
      <p:bldP spid="62" grpId="0" build="allAtOnce"/>
      <p:bldP spid="63" grpId="0" build="allAtOnce"/>
      <p:bldP spid="64" grpId="0"/>
      <p:bldP spid="70" grpId="0" build="allAtOnce"/>
      <p:bldP spid="71"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Incident Response Management</a:t>
            </a:r>
            <a:endParaRPr lang="en-US" dirty="0"/>
          </a:p>
        </p:txBody>
      </p:sp>
    </p:spTree>
    <p:extLst>
      <p:ext uri="{BB962C8B-B14F-4D97-AF65-F5344CB8AC3E}">
        <p14:creationId xmlns:p14="http://schemas.microsoft.com/office/powerpoint/2010/main" val="33148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Discovery Timeline for Data Breaches</a:t>
            </a:r>
          </a:p>
        </p:txBody>
      </p:sp>
      <p:graphicFrame>
        <p:nvGraphicFramePr>
          <p:cNvPr id="4" name="Chart 3"/>
          <p:cNvGraphicFramePr>
            <a:graphicFrameLocks/>
          </p:cNvGraphicFramePr>
          <p:nvPr>
            <p:extLst/>
          </p:nvPr>
        </p:nvGraphicFramePr>
        <p:xfrm>
          <a:off x="800100" y="895350"/>
          <a:ext cx="81915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0651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does a typical cyber attack work?</a:t>
            </a:r>
          </a:p>
        </p:txBody>
      </p:sp>
      <p:sp>
        <p:nvSpPr>
          <p:cNvPr id="4" name="Content Placeholder 2"/>
          <p:cNvSpPr>
            <a:spLocks noGrp="1"/>
          </p:cNvSpPr>
          <p:nvPr>
            <p:ph sz="quarter" idx="12"/>
          </p:nvPr>
        </p:nvSpPr>
        <p:spPr>
          <a:xfrm>
            <a:off x="342900" y="1200150"/>
            <a:ext cx="4000500" cy="3181350"/>
          </a:xfrm>
        </p:spPr>
        <p:txBody>
          <a:bodyPr>
            <a:normAutofit/>
          </a:bodyPr>
          <a:lstStyle/>
          <a:p>
            <a:r>
              <a:rPr lang="en-US" dirty="0"/>
              <a:t>Attackers get in</a:t>
            </a:r>
          </a:p>
          <a:p>
            <a:r>
              <a:rPr lang="en-US" dirty="0"/>
              <a:t>They learn your systems and accounts</a:t>
            </a:r>
          </a:p>
          <a:p>
            <a:r>
              <a:rPr lang="en-US" dirty="0"/>
              <a:t>They move around and escalate privileges</a:t>
            </a:r>
          </a:p>
          <a:p>
            <a:r>
              <a:rPr lang="en-US" dirty="0"/>
              <a:t>They find data they want</a:t>
            </a:r>
          </a:p>
          <a:p>
            <a:r>
              <a:rPr lang="en-US" dirty="0"/>
              <a:t>They take data out </a:t>
            </a:r>
          </a:p>
        </p:txBody>
      </p:sp>
      <p:sp>
        <p:nvSpPr>
          <p:cNvPr id="5" name="Content Placeholder 3"/>
          <p:cNvSpPr txBox="1">
            <a:spLocks/>
          </p:cNvSpPr>
          <p:nvPr/>
        </p:nvSpPr>
        <p:spPr>
          <a:xfrm>
            <a:off x="4643628" y="1276350"/>
            <a:ext cx="4157472" cy="3257550"/>
          </a:xfrm>
          <a:prstGeom prst="rect">
            <a:avLst/>
          </a:prstGeom>
        </p:spPr>
        <p:txBody>
          <a:bodyPr>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Century Gothic"/>
                <a:ea typeface="+mn-ea"/>
                <a:cs typeface="+mn-cs"/>
              </a:rPr>
              <a:t>An account or a workstation gets compromised via phishing, malware injection or brute-force attack</a:t>
            </a:r>
            <a:br>
              <a:rPr kumimoji="0" lang="en-US" sz="3200" b="0" i="0" u="none" strike="noStrike" kern="1200" cap="none" spc="0" normalizeH="0" baseline="0" noProof="0" dirty="0">
                <a:ln>
                  <a:noFill/>
                </a:ln>
                <a:solidFill>
                  <a:prstClr val="white"/>
                </a:solidFill>
                <a:effectLst/>
                <a:uLnTx/>
                <a:uFillTx/>
                <a:latin typeface="Century Gothic"/>
                <a:ea typeface="+mn-ea"/>
                <a:cs typeface="+mn-cs"/>
              </a:rPr>
            </a:br>
            <a:endParaRPr kumimoji="0" lang="en-US" sz="3200" b="0" i="0" u="none" strike="noStrike" kern="1200" cap="none" spc="0" normalizeH="0" baseline="0" noProof="0" dirty="0">
              <a:ln>
                <a:noFill/>
              </a:ln>
              <a:solidFill>
                <a:prstClr val="white"/>
              </a:solidFill>
              <a:effectLst/>
              <a:uLnTx/>
              <a:uFillTx/>
              <a:latin typeface="Century Gothic"/>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Century Gothic"/>
                <a:ea typeface="+mn-ea"/>
                <a:cs typeface="+mn-cs"/>
              </a:rPr>
              <a:t>Then an attacker does some low &amp; slow reconnaissance</a:t>
            </a:r>
            <a:br>
              <a:rPr kumimoji="0" lang="en-US" sz="3200" b="0" i="0" u="none" strike="noStrike" kern="1200" cap="none" spc="0" normalizeH="0" baseline="0" noProof="0" dirty="0">
                <a:ln>
                  <a:noFill/>
                </a:ln>
                <a:solidFill>
                  <a:prstClr val="white"/>
                </a:solidFill>
                <a:effectLst/>
                <a:uLnTx/>
                <a:uFillTx/>
                <a:latin typeface="Century Gothic"/>
                <a:ea typeface="+mn-ea"/>
                <a:cs typeface="+mn-cs"/>
              </a:rPr>
            </a:br>
            <a:endParaRPr kumimoji="0" lang="en-US" sz="3200" b="0" i="0" u="none" strike="noStrike" kern="1200" cap="none" spc="0" normalizeH="0" baseline="0" noProof="0" dirty="0">
              <a:ln>
                <a:noFill/>
              </a:ln>
              <a:solidFill>
                <a:prstClr val="white"/>
              </a:solidFill>
              <a:effectLst/>
              <a:uLnTx/>
              <a:uFillTx/>
              <a:latin typeface="Century Gothic"/>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Century Gothic"/>
                <a:ea typeface="+mn-ea"/>
                <a:cs typeface="+mn-cs"/>
              </a:rPr>
              <a:t>Attackers escalate privileges &amp; move laterally, maybe exploiting Kerberos vulnerabilities &amp; pass the ticket attacks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prstClr val="white"/>
              </a:solidFill>
              <a:effectLst/>
              <a:uLnTx/>
              <a:uFillTx/>
              <a:latin typeface="Century Gothic"/>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Century Gothic"/>
                <a:ea typeface="+mn-ea"/>
                <a:cs typeface="+mn-cs"/>
              </a:rPr>
              <a:t>Eventually they have an administrator or service account that can access the data they want.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prstClr val="white"/>
              </a:solidFill>
              <a:effectLst/>
              <a:uLnTx/>
              <a:uFillTx/>
              <a:latin typeface="Century Gothic"/>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Century Gothic"/>
                <a:ea typeface="+mn-ea"/>
                <a:cs typeface="+mn-cs"/>
              </a:rPr>
              <a:t>They access it slowly and then </a:t>
            </a:r>
            <a:r>
              <a:rPr kumimoji="0" lang="en-US" sz="3200" b="0" i="0" u="none" strike="noStrike" kern="1200" cap="none" spc="0" normalizeH="0" baseline="0" noProof="0" dirty="0" err="1">
                <a:ln>
                  <a:noFill/>
                </a:ln>
                <a:solidFill>
                  <a:prstClr val="white"/>
                </a:solidFill>
                <a:effectLst/>
                <a:uLnTx/>
                <a:uFillTx/>
                <a:latin typeface="Century Gothic"/>
                <a:ea typeface="+mn-ea"/>
                <a:cs typeface="+mn-cs"/>
              </a:rPr>
              <a:t>exfiltrate</a:t>
            </a:r>
            <a:r>
              <a:rPr kumimoji="0" lang="en-US" sz="3200" b="0" i="0" u="none" strike="noStrike" kern="1200" cap="none" spc="0" normalizeH="0" baseline="0" noProof="0" dirty="0">
                <a:ln>
                  <a:noFill/>
                </a:ln>
                <a:solidFill>
                  <a:prstClr val="white"/>
                </a:solidFill>
                <a:effectLst/>
                <a:uLnTx/>
                <a:uFillTx/>
                <a:latin typeface="Century Gothic"/>
                <a:ea typeface="+mn-ea"/>
                <a:cs typeface="+mn-cs"/>
              </a:rPr>
              <a:t> it – maybe through DNS.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4017310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4264742"/>
            <a:ext cx="5751871" cy="365760"/>
          </a:xfrm>
        </p:spPr>
        <p:txBody>
          <a:bodyPr/>
          <a:lstStyle/>
          <a:p>
            <a:r>
              <a:rPr lang="en-US" dirty="0"/>
              <a:t>Attack stages: the cyber kill chain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3779"/>
            <a:ext cx="6524625" cy="4349750"/>
          </a:xfrm>
          <a:prstGeom prst="rect">
            <a:avLst/>
          </a:prstGeom>
        </p:spPr>
      </p:pic>
    </p:spTree>
    <p:extLst>
      <p:ext uri="{BB962C8B-B14F-4D97-AF65-F5344CB8AC3E}">
        <p14:creationId xmlns:p14="http://schemas.microsoft.com/office/powerpoint/2010/main" val="2585273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a_slides_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590324"/>
            <a:ext cx="6465053" cy="4553176"/>
          </a:xfrm>
          <a:prstGeom prst="rect">
            <a:avLst/>
          </a:prstGeom>
        </p:spPr>
      </p:pic>
      <p:sp>
        <p:nvSpPr>
          <p:cNvPr id="3" name="Title 2"/>
          <p:cNvSpPr>
            <a:spLocks noGrp="1"/>
          </p:cNvSpPr>
          <p:nvPr>
            <p:ph type="title"/>
          </p:nvPr>
        </p:nvSpPr>
        <p:spPr>
          <a:prstGeom prst="rect">
            <a:avLst/>
          </a:prstGeom>
        </p:spPr>
        <p:txBody>
          <a:bodyPr/>
          <a:lstStyle/>
          <a:p>
            <a:r>
              <a:rPr lang="en-US" dirty="0">
                <a:solidFill>
                  <a:srgbClr val="FFFFFF"/>
                </a:solidFill>
              </a:rPr>
              <a:t>Get a Free Data Risk Assessment (Varonis booth)</a:t>
            </a:r>
          </a:p>
        </p:txBody>
      </p:sp>
      <p:sp>
        <p:nvSpPr>
          <p:cNvPr id="7" name="Content Placeholder 6"/>
          <p:cNvSpPr>
            <a:spLocks noGrp="1"/>
          </p:cNvSpPr>
          <p:nvPr>
            <p:ph sz="quarter" idx="12"/>
          </p:nvPr>
        </p:nvSpPr>
        <p:spPr>
          <a:xfrm>
            <a:off x="342900" y="1200150"/>
            <a:ext cx="2705100" cy="3181350"/>
          </a:xfrm>
        </p:spPr>
        <p:txBody>
          <a:bodyPr>
            <a:normAutofit fontScale="40000" lnSpcReduction="20000"/>
          </a:bodyPr>
          <a:lstStyle/>
          <a:p>
            <a:r>
              <a:rPr lang="en-US" sz="2600" dirty="0">
                <a:solidFill>
                  <a:srgbClr val="FFFFFF"/>
                </a:solidFill>
                <a:latin typeface="+mn-lt"/>
              </a:rPr>
              <a:t>Free of charge </a:t>
            </a:r>
          </a:p>
          <a:p>
            <a:r>
              <a:rPr lang="en-US" sz="2600" dirty="0">
                <a:solidFill>
                  <a:srgbClr val="FFFFFF"/>
                </a:solidFill>
                <a:latin typeface="+mn-lt"/>
              </a:rPr>
              <a:t>Non-intrusive</a:t>
            </a:r>
          </a:p>
          <a:p>
            <a:r>
              <a:rPr lang="en-US" sz="2600" dirty="0">
                <a:solidFill>
                  <a:srgbClr val="FFFFFF"/>
                </a:solidFill>
                <a:latin typeface="+mn-lt"/>
              </a:rPr>
              <a:t>Valuable reports quantify risk and diagnose issues such as:</a:t>
            </a:r>
          </a:p>
          <a:p>
            <a:pPr lvl="1"/>
            <a:r>
              <a:rPr lang="en-US" sz="2600" dirty="0">
                <a:solidFill>
                  <a:srgbClr val="FFFFFF"/>
                </a:solidFill>
                <a:latin typeface="+mn-lt"/>
              </a:rPr>
              <a:t>What kind of sensitive data do I have? (PCI, SOX, PII, etc.)</a:t>
            </a:r>
          </a:p>
          <a:p>
            <a:pPr lvl="1">
              <a:spcBef>
                <a:spcPts val="600"/>
              </a:spcBef>
            </a:pPr>
            <a:r>
              <a:rPr lang="en-US" sz="2600" dirty="0">
                <a:solidFill>
                  <a:srgbClr val="FFFFFF"/>
                </a:solidFill>
                <a:latin typeface="+mn-lt"/>
              </a:rPr>
              <a:t>Where is sensitive data overexposed?</a:t>
            </a:r>
          </a:p>
          <a:p>
            <a:pPr lvl="1">
              <a:spcBef>
                <a:spcPts val="600"/>
              </a:spcBef>
            </a:pPr>
            <a:r>
              <a:rPr lang="en-US" sz="2600" dirty="0">
                <a:solidFill>
                  <a:srgbClr val="FFFFFF"/>
                </a:solidFill>
                <a:latin typeface="+mn-lt"/>
              </a:rPr>
              <a:t>Who has access to what?</a:t>
            </a:r>
          </a:p>
          <a:p>
            <a:pPr lvl="1">
              <a:spcBef>
                <a:spcPts val="600"/>
              </a:spcBef>
            </a:pPr>
            <a:r>
              <a:rPr lang="en-US" sz="2600" dirty="0">
                <a:solidFill>
                  <a:srgbClr val="FFFFFF"/>
                </a:solidFill>
                <a:latin typeface="+mn-lt"/>
              </a:rPr>
              <a:t>Where are using acting strangely or maliciously?</a:t>
            </a:r>
          </a:p>
          <a:p>
            <a:pPr lvl="1">
              <a:spcBef>
                <a:spcPts val="600"/>
              </a:spcBef>
            </a:pPr>
            <a:r>
              <a:rPr lang="en-US" sz="2600" dirty="0">
                <a:solidFill>
                  <a:srgbClr val="FFFFFF"/>
                </a:solidFill>
                <a:latin typeface="+mn-lt"/>
              </a:rPr>
              <a:t>What’s being used and what’s not?</a:t>
            </a:r>
          </a:p>
          <a:p>
            <a:pPr lvl="1"/>
            <a:endParaRPr lang="en-US" dirty="0"/>
          </a:p>
        </p:txBody>
      </p:sp>
    </p:spTree>
    <p:extLst>
      <p:ext uri="{BB962C8B-B14F-4D97-AF65-F5344CB8AC3E}">
        <p14:creationId xmlns:p14="http://schemas.microsoft.com/office/powerpoint/2010/main" val="2046836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rcRect t="7813" b="7813"/>
          <a:stretch>
            <a:fillRect/>
          </a:stretch>
        </p:blipFill>
        <p:spPr/>
      </p:pic>
      <p:sp>
        <p:nvSpPr>
          <p:cNvPr id="10" name="Text Placeholder 9"/>
          <p:cNvSpPr>
            <a:spLocks noGrp="1"/>
          </p:cNvSpPr>
          <p:nvPr>
            <p:ph type="body" sz="quarter" idx="10"/>
          </p:nvPr>
        </p:nvSpPr>
        <p:spPr/>
        <p:txBody>
          <a:bodyPr/>
          <a:lstStyle/>
          <a:p>
            <a:r>
              <a:rPr lang="en-US" dirty="0"/>
              <a:t>Journey to safety</a:t>
            </a:r>
          </a:p>
        </p:txBody>
      </p:sp>
    </p:spTree>
    <p:extLst>
      <p:ext uri="{BB962C8B-B14F-4D97-AF65-F5344CB8AC3E}">
        <p14:creationId xmlns:p14="http://schemas.microsoft.com/office/powerpoint/2010/main" val="86455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nl-BE" dirty="0"/>
              <a:t>Jeremy Agenais</a:t>
            </a:r>
          </a:p>
          <a:p>
            <a:r>
              <a:rPr lang="nl-BE" dirty="0"/>
              <a:t>Kris Bijnens</a:t>
            </a:r>
            <a:endParaRPr lang="en-US" dirty="0"/>
          </a:p>
        </p:txBody>
      </p:sp>
    </p:spTree>
    <p:extLst>
      <p:ext uri="{BB962C8B-B14F-4D97-AF65-F5344CB8AC3E}">
        <p14:creationId xmlns:p14="http://schemas.microsoft.com/office/powerpoint/2010/main" val="2580934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2BD2D-552B-6A48-B928-9E87D29C18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3818" y="1554113"/>
            <a:ext cx="1325880" cy="1325880"/>
          </a:xfrm>
          <a:prstGeom prst="rect">
            <a:avLst/>
          </a:prstGeom>
        </p:spPr>
      </p:pic>
      <p:sp>
        <p:nvSpPr>
          <p:cNvPr id="36" name="TextBox 35">
            <a:extLst>
              <a:ext uri="{FF2B5EF4-FFF2-40B4-BE49-F238E27FC236}">
                <a16:creationId xmlns:a16="http://schemas.microsoft.com/office/drawing/2014/main" id="{EE8C3FB1-0302-3143-A413-08B6A4D2D914}"/>
              </a:ext>
            </a:extLst>
          </p:cNvPr>
          <p:cNvSpPr txBox="1"/>
          <p:nvPr/>
        </p:nvSpPr>
        <p:spPr>
          <a:xfrm>
            <a:off x="749628" y="997381"/>
            <a:ext cx="1702959" cy="276999"/>
          </a:xfrm>
          <a:prstGeom prst="rect">
            <a:avLst/>
          </a:prstGeom>
          <a:noFill/>
        </p:spPr>
        <p:txBody>
          <a:bodyPr wrap="square" rtlCol="0">
            <a:spAutoFit/>
          </a:bodyPr>
          <a:lstStyle/>
          <a:p>
            <a:pPr algn="ctr"/>
            <a:r>
              <a:rPr lang="en-US" sz="1200" dirty="0">
                <a:solidFill>
                  <a:schemeClr val="bg1"/>
                </a:solidFill>
                <a:latin typeface="Century Gothic" panose="020B0502020202020204" pitchFamily="34" charset="0"/>
              </a:rPr>
              <a:t>Is my data at risk?</a:t>
            </a:r>
          </a:p>
        </p:txBody>
      </p:sp>
      <p:sp>
        <p:nvSpPr>
          <p:cNvPr id="37" name="TextBox 36">
            <a:extLst>
              <a:ext uri="{FF2B5EF4-FFF2-40B4-BE49-F238E27FC236}">
                <a16:creationId xmlns:a16="http://schemas.microsoft.com/office/drawing/2014/main" id="{3F134A79-B4E4-4042-9403-BF29D4728380}"/>
              </a:ext>
            </a:extLst>
          </p:cNvPr>
          <p:cNvSpPr txBox="1"/>
          <p:nvPr/>
        </p:nvSpPr>
        <p:spPr>
          <a:xfrm>
            <a:off x="3644321" y="997381"/>
            <a:ext cx="1702959" cy="276999"/>
          </a:xfrm>
          <a:prstGeom prst="rect">
            <a:avLst/>
          </a:prstGeom>
          <a:noFill/>
        </p:spPr>
        <p:txBody>
          <a:bodyPr wrap="square" rtlCol="0">
            <a:spAutoFit/>
          </a:bodyPr>
          <a:lstStyle/>
          <a:p>
            <a:pPr algn="ctr"/>
            <a:r>
              <a:rPr lang="en-US" sz="1200" dirty="0">
                <a:solidFill>
                  <a:schemeClr val="bg1"/>
                </a:solidFill>
                <a:latin typeface="Century Gothic" panose="020B0502020202020204" pitchFamily="34" charset="0"/>
              </a:rPr>
              <a:t>Am I compliant?</a:t>
            </a:r>
          </a:p>
        </p:txBody>
      </p:sp>
      <p:sp>
        <p:nvSpPr>
          <p:cNvPr id="38" name="TextBox 37">
            <a:extLst>
              <a:ext uri="{FF2B5EF4-FFF2-40B4-BE49-F238E27FC236}">
                <a16:creationId xmlns:a16="http://schemas.microsoft.com/office/drawing/2014/main" id="{CBBD0BB5-75FB-F247-AC4E-F0EE76FF69BE}"/>
              </a:ext>
            </a:extLst>
          </p:cNvPr>
          <p:cNvSpPr txBox="1"/>
          <p:nvPr/>
        </p:nvSpPr>
        <p:spPr>
          <a:xfrm>
            <a:off x="6397999" y="997381"/>
            <a:ext cx="2037519" cy="276999"/>
          </a:xfrm>
          <a:prstGeom prst="rect">
            <a:avLst/>
          </a:prstGeom>
          <a:noFill/>
        </p:spPr>
        <p:txBody>
          <a:bodyPr wrap="square" rtlCol="0">
            <a:spAutoFit/>
          </a:bodyPr>
          <a:lstStyle/>
          <a:p>
            <a:pPr algn="ctr"/>
            <a:r>
              <a:rPr lang="en-US" sz="1200" dirty="0">
                <a:solidFill>
                  <a:schemeClr val="bg1"/>
                </a:solidFill>
                <a:latin typeface="Century Gothic" panose="020B0502020202020204" pitchFamily="34" charset="0"/>
              </a:rPr>
              <a:t>Can I detect a breach?</a:t>
            </a:r>
          </a:p>
        </p:txBody>
      </p:sp>
      <p:pic>
        <p:nvPicPr>
          <p:cNvPr id="5" name="Picture 4">
            <a:extLst>
              <a:ext uri="{FF2B5EF4-FFF2-40B4-BE49-F238E27FC236}">
                <a16:creationId xmlns:a16="http://schemas.microsoft.com/office/drawing/2014/main" id="{AE1C4D53-3C5B-4A46-8F4E-5B3284E1E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099" y="1554113"/>
            <a:ext cx="1322014" cy="1322014"/>
          </a:xfrm>
          <a:prstGeom prst="rect">
            <a:avLst/>
          </a:prstGeom>
        </p:spPr>
      </p:pic>
      <p:pic>
        <p:nvPicPr>
          <p:cNvPr id="6" name="Picture 5">
            <a:extLst>
              <a:ext uri="{FF2B5EF4-FFF2-40B4-BE49-F238E27FC236}">
                <a16:creationId xmlns:a16="http://schemas.microsoft.com/office/drawing/2014/main" id="{B8931B47-7061-8E47-9394-1F6DA0CD4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2860" y="1554113"/>
            <a:ext cx="1325880" cy="1325880"/>
          </a:xfrm>
          <a:prstGeom prst="rect">
            <a:avLst/>
          </a:prstGeom>
        </p:spPr>
      </p:pic>
      <p:sp>
        <p:nvSpPr>
          <p:cNvPr id="8" name="TextBox 7">
            <a:extLst>
              <a:ext uri="{FF2B5EF4-FFF2-40B4-BE49-F238E27FC236}">
                <a16:creationId xmlns:a16="http://schemas.microsoft.com/office/drawing/2014/main" id="{D32FD988-43D3-2242-9B53-B42FAE38B101}"/>
              </a:ext>
            </a:extLst>
          </p:cNvPr>
          <p:cNvSpPr txBox="1"/>
          <p:nvPr/>
        </p:nvSpPr>
        <p:spPr>
          <a:xfrm>
            <a:off x="648606" y="3181350"/>
            <a:ext cx="1905000" cy="1246495"/>
          </a:xfrm>
          <a:prstGeom prst="rect">
            <a:avLst/>
          </a:prstGeom>
          <a:noFill/>
        </p:spPr>
        <p:txBody>
          <a:bodyPr wrap="square" rtlCol="0">
            <a:spAutoFit/>
          </a:bodyPr>
          <a:lstStyle/>
          <a:p>
            <a:pPr marL="171450" indent="-171450">
              <a:lnSpc>
                <a:spcPct val="150000"/>
              </a:lnSpc>
              <a:buBlip>
                <a:blip r:embed="rId5"/>
              </a:buBlip>
            </a:pPr>
            <a:r>
              <a:rPr lang="en-US" sz="1000" dirty="0">
                <a:solidFill>
                  <a:schemeClr val="bg1"/>
                </a:solidFill>
                <a:latin typeface="Century Gothic" panose="020B0502020202020204" pitchFamily="34" charset="0"/>
              </a:rPr>
              <a:t>Is my data exposed?</a:t>
            </a:r>
          </a:p>
          <a:p>
            <a:pPr marL="171450" indent="-171450">
              <a:lnSpc>
                <a:spcPct val="150000"/>
              </a:lnSpc>
              <a:buBlip>
                <a:blip r:embed="rId5"/>
              </a:buBlip>
            </a:pPr>
            <a:r>
              <a:rPr lang="en-US" sz="1000" dirty="0">
                <a:solidFill>
                  <a:schemeClr val="bg1"/>
                </a:solidFill>
                <a:latin typeface="Century Gothic" panose="020B0502020202020204" pitchFamily="34" charset="0"/>
              </a:rPr>
              <a:t>Who does it belong to?</a:t>
            </a:r>
          </a:p>
          <a:p>
            <a:pPr marL="171450" indent="-171450">
              <a:lnSpc>
                <a:spcPct val="150000"/>
              </a:lnSpc>
              <a:buBlip>
                <a:blip r:embed="rId5"/>
              </a:buBlip>
            </a:pPr>
            <a:r>
              <a:rPr lang="en-US" sz="1000" dirty="0">
                <a:solidFill>
                  <a:schemeClr val="bg1"/>
                </a:solidFill>
                <a:latin typeface="Century Gothic" panose="020B0502020202020204" pitchFamily="34" charset="0"/>
              </a:rPr>
              <a:t>Who is accessing our data? </a:t>
            </a:r>
          </a:p>
          <a:p>
            <a:pPr>
              <a:lnSpc>
                <a:spcPct val="150000"/>
              </a:lnSpc>
            </a:pPr>
            <a:endParaRPr lang="en-US" sz="10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6EED42BE-248A-5A48-9372-C84935F889D7}"/>
              </a:ext>
            </a:extLst>
          </p:cNvPr>
          <p:cNvSpPr txBox="1"/>
          <p:nvPr/>
        </p:nvSpPr>
        <p:spPr>
          <a:xfrm>
            <a:off x="6464258" y="3181350"/>
            <a:ext cx="1905000" cy="986360"/>
          </a:xfrm>
          <a:prstGeom prst="rect">
            <a:avLst/>
          </a:prstGeom>
          <a:noFill/>
        </p:spPr>
        <p:txBody>
          <a:bodyPr wrap="square" rtlCol="0">
            <a:spAutoFit/>
          </a:bodyPr>
          <a:lstStyle/>
          <a:p>
            <a:pPr marL="171450" indent="-171450">
              <a:lnSpc>
                <a:spcPct val="150000"/>
              </a:lnSpc>
              <a:buBlip>
                <a:blip r:embed="rId5"/>
              </a:buBlip>
            </a:pPr>
            <a:r>
              <a:rPr lang="en-US" sz="1000" dirty="0">
                <a:solidFill>
                  <a:schemeClr val="bg1"/>
                </a:solidFill>
                <a:latin typeface="Century Gothic" panose="020B0502020202020204" pitchFamily="34" charset="0"/>
              </a:rPr>
              <a:t>Is anyone stealing it?</a:t>
            </a:r>
          </a:p>
          <a:p>
            <a:pPr marL="171450" indent="-171450">
              <a:lnSpc>
                <a:spcPct val="150000"/>
              </a:lnSpc>
              <a:buBlip>
                <a:blip r:embed="rId5"/>
              </a:buBlip>
            </a:pPr>
            <a:r>
              <a:rPr lang="en-US" sz="1000" dirty="0">
                <a:solidFill>
                  <a:schemeClr val="bg1"/>
                </a:solidFill>
                <a:latin typeface="Century Gothic" panose="020B0502020202020204" pitchFamily="34" charset="0"/>
              </a:rPr>
              <a:t>How hard is it to recover from a breach?</a:t>
            </a:r>
          </a:p>
          <a:p>
            <a:pPr>
              <a:lnSpc>
                <a:spcPct val="150000"/>
              </a:lnSpc>
            </a:pPr>
            <a:endParaRPr lang="en-US" sz="10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C6CF85BA-5B42-BB47-918D-0CB9F0B63098}"/>
              </a:ext>
            </a:extLst>
          </p:cNvPr>
          <p:cNvSpPr txBox="1"/>
          <p:nvPr/>
        </p:nvSpPr>
        <p:spPr>
          <a:xfrm>
            <a:off x="3543300" y="3181350"/>
            <a:ext cx="1905000" cy="986360"/>
          </a:xfrm>
          <a:prstGeom prst="rect">
            <a:avLst/>
          </a:prstGeom>
          <a:noFill/>
        </p:spPr>
        <p:txBody>
          <a:bodyPr wrap="square" rtlCol="0">
            <a:spAutoFit/>
          </a:bodyPr>
          <a:lstStyle/>
          <a:p>
            <a:pPr marL="171450" indent="-171450">
              <a:lnSpc>
                <a:spcPct val="150000"/>
              </a:lnSpc>
              <a:buBlip>
                <a:blip r:embed="rId5"/>
              </a:buBlip>
            </a:pPr>
            <a:r>
              <a:rPr lang="en-US" sz="1000" dirty="0">
                <a:solidFill>
                  <a:schemeClr val="bg1"/>
                </a:solidFill>
                <a:latin typeface="Century Gothic" panose="020B0502020202020204" pitchFamily="34" charset="0"/>
              </a:rPr>
              <a:t>Where is my regulated data?</a:t>
            </a:r>
          </a:p>
          <a:p>
            <a:pPr marL="171450" indent="-171450">
              <a:lnSpc>
                <a:spcPct val="150000"/>
              </a:lnSpc>
              <a:buBlip>
                <a:blip r:embed="rId5"/>
              </a:buBlip>
            </a:pPr>
            <a:r>
              <a:rPr lang="en-US" sz="1000" dirty="0">
                <a:solidFill>
                  <a:schemeClr val="bg1"/>
                </a:solidFill>
                <a:latin typeface="Century Gothic" panose="020B0502020202020204" pitchFamily="34" charset="0"/>
              </a:rPr>
              <a:t>Should I delete it?</a:t>
            </a:r>
          </a:p>
          <a:p>
            <a:pPr>
              <a:lnSpc>
                <a:spcPct val="150000"/>
              </a:lnSpc>
            </a:pPr>
            <a:endParaRPr lang="en-US" sz="1000"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397CBA09-F9EF-CB4F-8BA2-68A45FC40EFF}"/>
              </a:ext>
            </a:extLst>
          </p:cNvPr>
          <p:cNvSpPr txBox="1"/>
          <p:nvPr/>
        </p:nvSpPr>
        <p:spPr>
          <a:xfrm>
            <a:off x="3543300" y="4248150"/>
            <a:ext cx="1905000" cy="524695"/>
          </a:xfrm>
          <a:prstGeom prst="rect">
            <a:avLst/>
          </a:prstGeom>
          <a:noFill/>
        </p:spPr>
        <p:txBody>
          <a:bodyPr wrap="square" rtlCol="0">
            <a:spAutoFit/>
          </a:bodyPr>
          <a:lstStyle/>
          <a:p>
            <a:pPr algn="ctr">
              <a:lnSpc>
                <a:spcPct val="150000"/>
              </a:lnSpc>
            </a:pPr>
            <a:r>
              <a:rPr lang="en-US" sz="1000" dirty="0">
                <a:solidFill>
                  <a:schemeClr val="bg1"/>
                </a:solidFill>
                <a:latin typeface="Century Gothic" panose="020B0502020202020204" pitchFamily="34" charset="0"/>
              </a:rPr>
              <a:t>…Lots more questions…</a:t>
            </a:r>
          </a:p>
          <a:p>
            <a:pPr>
              <a:lnSpc>
                <a:spcPct val="150000"/>
              </a:lnSpc>
            </a:pPr>
            <a:endParaRPr lang="en-US" sz="1000" dirty="0">
              <a:solidFill>
                <a:schemeClr val="bg1"/>
              </a:solidFill>
              <a:latin typeface="Century Gothic" panose="020B0502020202020204" pitchFamily="34" charset="0"/>
            </a:endParaRPr>
          </a:p>
        </p:txBody>
      </p:sp>
      <p:sp>
        <p:nvSpPr>
          <p:cNvPr id="3" name="Title 2">
            <a:extLst>
              <a:ext uri="{FF2B5EF4-FFF2-40B4-BE49-F238E27FC236}">
                <a16:creationId xmlns:a16="http://schemas.microsoft.com/office/drawing/2014/main" id="{85292246-0618-504E-89A9-3F37DB26A6C4}"/>
              </a:ext>
            </a:extLst>
          </p:cNvPr>
          <p:cNvSpPr>
            <a:spLocks noGrp="1"/>
          </p:cNvSpPr>
          <p:nvPr>
            <p:ph type="title"/>
          </p:nvPr>
        </p:nvSpPr>
        <p:spPr/>
        <p:txBody>
          <a:bodyPr/>
          <a:lstStyle/>
          <a:p>
            <a:r>
              <a:rPr lang="en-US" dirty="0"/>
              <a:t>Many questions</a:t>
            </a:r>
          </a:p>
        </p:txBody>
      </p:sp>
    </p:spTree>
    <p:extLst>
      <p:ext uri="{BB962C8B-B14F-4D97-AF65-F5344CB8AC3E}">
        <p14:creationId xmlns:p14="http://schemas.microsoft.com/office/powerpoint/2010/main" val="237859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7"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4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47"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10" presetClass="entr" presetSubtype="0" fill="hold" grpId="0" nodeType="afterEffect">
                                  <p:stCondLst>
                                    <p:cond delay="50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par>
                          <p:cTn id="35" fill="hold">
                            <p:stCondLst>
                              <p:cond delay="5000"/>
                            </p:stCondLst>
                            <p:childTnLst>
                              <p:par>
                                <p:cTn id="36" presetID="10" presetClass="entr" presetSubtype="0" fill="hold" grpId="0" nodeType="after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childTnLst>
                          </p:cTn>
                        </p:par>
                        <p:par>
                          <p:cTn id="39" fill="hold">
                            <p:stCondLst>
                              <p:cond delay="5500"/>
                            </p:stCondLst>
                            <p:childTnLst>
                              <p:par>
                                <p:cTn id="40" presetID="10" presetClass="entr" presetSubtype="0" fill="hold" grpId="0" nodeType="after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1">
                                            <p:txEl>
                                              <p:pRg st="1" end="1"/>
                                            </p:txEl>
                                          </p:spTgt>
                                        </p:tgtEl>
                                        <p:attrNameLst>
                                          <p:attrName>style.visibility</p:attrName>
                                        </p:attrNameLst>
                                      </p:cBhvr>
                                      <p:to>
                                        <p:strVal val="visible"/>
                                      </p:to>
                                    </p:set>
                                    <p:animEffect transition="in" filter="fade">
                                      <p:cBhvr>
                                        <p:cTn id="50" dur="500"/>
                                        <p:tgtEl>
                                          <p:spTgt spid="11">
                                            <p:txEl>
                                              <p:pRg st="1" end="1"/>
                                            </p:txEl>
                                          </p:spTgt>
                                        </p:tgtEl>
                                      </p:cBhvr>
                                    </p:animEffect>
                                  </p:childTnLst>
                                </p:cTn>
                              </p:par>
                            </p:childTnLst>
                          </p:cTn>
                        </p:par>
                        <p:par>
                          <p:cTn id="51" fill="hold">
                            <p:stCondLst>
                              <p:cond delay="7000"/>
                            </p:stCondLst>
                            <p:childTnLst>
                              <p:par>
                                <p:cTn id="52" presetID="10" presetClass="entr" presetSubtype="0" fill="hold" grpId="0"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2">
                                            <p:txEl>
                                              <p:pRg st="1" end="1"/>
                                            </p:txEl>
                                          </p:spTgt>
                                        </p:tgtEl>
                                        <p:attrNameLst>
                                          <p:attrName>style.visibility</p:attrName>
                                        </p:attrNameLst>
                                      </p:cBhvr>
                                      <p:to>
                                        <p:strVal val="visible"/>
                                      </p:to>
                                    </p:set>
                                    <p:animEffect transition="in" filter="fade">
                                      <p:cBhvr>
                                        <p:cTn id="58" dur="500"/>
                                        <p:tgtEl>
                                          <p:spTgt spid="12">
                                            <p:txEl>
                                              <p:pRg st="1" end="1"/>
                                            </p:txEl>
                                          </p:spTgt>
                                        </p:tgtEl>
                                      </p:cBhvr>
                                    </p:animEffect>
                                  </p:childTnLst>
                                </p:cTn>
                              </p:par>
                            </p:childTnLst>
                          </p:cTn>
                        </p:par>
                        <p:par>
                          <p:cTn id="59" fill="hold">
                            <p:stCondLst>
                              <p:cond delay="8000"/>
                            </p:stCondLst>
                            <p:childTnLst>
                              <p:par>
                                <p:cTn id="60" presetID="10" presetClass="entr" presetSubtype="0" fill="hold" grpId="0" nodeType="afterEffect">
                                  <p:stCondLst>
                                    <p:cond delay="0"/>
                                  </p:stCondLst>
                                  <p:childTnLst>
                                    <p:set>
                                      <p:cBhvr>
                                        <p:cTn id="61" dur="1" fill="hold">
                                          <p:stCondLst>
                                            <p:cond delay="0"/>
                                          </p:stCondLst>
                                        </p:cTn>
                                        <p:tgtEl>
                                          <p:spTgt spid="13">
                                            <p:txEl>
                                              <p:pRg st="0" end="0"/>
                                            </p:txEl>
                                          </p:spTgt>
                                        </p:tgtEl>
                                        <p:attrNameLst>
                                          <p:attrName>style.visibility</p:attrName>
                                        </p:attrNameLst>
                                      </p:cBhvr>
                                      <p:to>
                                        <p:strVal val="visible"/>
                                      </p:to>
                                    </p:set>
                                    <p:animEffect transition="in" filter="fade">
                                      <p:cBhvr>
                                        <p:cTn id="6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8" grpId="0" uiExpand="1" build="p"/>
      <p:bldP spid="11" grpId="0" uiExpand="1" build="p"/>
      <p:bldP spid="12" grpId="0" uiExpand="1" build="p"/>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2BD2D-552B-6A48-B928-9E87D29C18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3818" y="806972"/>
            <a:ext cx="1325880" cy="1325880"/>
          </a:xfrm>
          <a:prstGeom prst="rect">
            <a:avLst/>
          </a:prstGeom>
        </p:spPr>
      </p:pic>
      <p:pic>
        <p:nvPicPr>
          <p:cNvPr id="6" name="Picture 5">
            <a:extLst>
              <a:ext uri="{FF2B5EF4-FFF2-40B4-BE49-F238E27FC236}">
                <a16:creationId xmlns:a16="http://schemas.microsoft.com/office/drawing/2014/main" id="{B8931B47-7061-8E47-9394-1F6DA0CD4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860" y="806972"/>
            <a:ext cx="1325880" cy="1325880"/>
          </a:xfrm>
          <a:prstGeom prst="rect">
            <a:avLst/>
          </a:prstGeom>
        </p:spPr>
      </p:pic>
      <p:pic>
        <p:nvPicPr>
          <p:cNvPr id="14" name="Picture 13">
            <a:extLst>
              <a:ext uri="{FF2B5EF4-FFF2-40B4-BE49-F238E27FC236}">
                <a16:creationId xmlns:a16="http://schemas.microsoft.com/office/drawing/2014/main" id="{D3AB6B40-DB2F-8B4C-ADA2-48E01C4B4E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490" y="3152470"/>
            <a:ext cx="1320618" cy="1320618"/>
          </a:xfrm>
          <a:prstGeom prst="rect">
            <a:avLst/>
          </a:prstGeom>
        </p:spPr>
      </p:pic>
      <p:sp>
        <p:nvSpPr>
          <p:cNvPr id="15" name="TextBox 14">
            <a:extLst>
              <a:ext uri="{FF2B5EF4-FFF2-40B4-BE49-F238E27FC236}">
                <a16:creationId xmlns:a16="http://schemas.microsoft.com/office/drawing/2014/main" id="{24B7342F-B199-1946-95C0-B8ED6273D941}"/>
              </a:ext>
            </a:extLst>
          </p:cNvPr>
          <p:cNvSpPr txBox="1"/>
          <p:nvPr/>
        </p:nvSpPr>
        <p:spPr>
          <a:xfrm>
            <a:off x="749626" y="2345065"/>
            <a:ext cx="1757772"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DATA PROTECTION</a:t>
            </a:r>
          </a:p>
        </p:txBody>
      </p:sp>
      <p:sp>
        <p:nvSpPr>
          <p:cNvPr id="16" name="TextBox 15">
            <a:extLst>
              <a:ext uri="{FF2B5EF4-FFF2-40B4-BE49-F238E27FC236}">
                <a16:creationId xmlns:a16="http://schemas.microsoft.com/office/drawing/2014/main" id="{300B22A5-4695-CA4E-9C48-08E461BE2AE9}"/>
              </a:ext>
            </a:extLst>
          </p:cNvPr>
          <p:cNvSpPr txBox="1"/>
          <p:nvPr/>
        </p:nvSpPr>
        <p:spPr>
          <a:xfrm>
            <a:off x="3644320" y="2321896"/>
            <a:ext cx="1757768"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COMPLIANCE</a:t>
            </a:r>
          </a:p>
        </p:txBody>
      </p:sp>
      <p:sp>
        <p:nvSpPr>
          <p:cNvPr id="17" name="TextBox 16">
            <a:extLst>
              <a:ext uri="{FF2B5EF4-FFF2-40B4-BE49-F238E27FC236}">
                <a16:creationId xmlns:a16="http://schemas.microsoft.com/office/drawing/2014/main" id="{DC2A186C-AC6F-8843-8130-86FE79F4976A}"/>
              </a:ext>
            </a:extLst>
          </p:cNvPr>
          <p:cNvSpPr txBox="1"/>
          <p:nvPr/>
        </p:nvSpPr>
        <p:spPr>
          <a:xfrm>
            <a:off x="6537876" y="2345065"/>
            <a:ext cx="1757762"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THREAT DETECTION &amp; RESPONSE</a:t>
            </a:r>
          </a:p>
        </p:txBody>
      </p:sp>
      <p:cxnSp>
        <p:nvCxnSpPr>
          <p:cNvPr id="18" name="Straight Connector 17">
            <a:extLst>
              <a:ext uri="{FF2B5EF4-FFF2-40B4-BE49-F238E27FC236}">
                <a16:creationId xmlns:a16="http://schemas.microsoft.com/office/drawing/2014/main" id="{0C029BCA-495E-5C45-9792-7707A1AF2191}"/>
              </a:ext>
            </a:extLst>
          </p:cNvPr>
          <p:cNvCxnSpPr>
            <a:cxnSpLocks/>
          </p:cNvCxnSpPr>
          <p:nvPr/>
        </p:nvCxnSpPr>
        <p:spPr>
          <a:xfrm flipH="1">
            <a:off x="5658985" y="2708775"/>
            <a:ext cx="1757772" cy="1052928"/>
          </a:xfrm>
          <a:prstGeom prst="line">
            <a:avLst/>
          </a:prstGeom>
          <a:ln w="12700">
            <a:solidFill>
              <a:srgbClr val="998675"/>
            </a:solidFill>
            <a:prstDash val="sysDash"/>
          </a:ln>
          <a:effectLst>
            <a:outerShdw blurRad="38100" dist="12700" dir="54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580CF887-1844-B64F-A7E0-52CEE2724EFD}"/>
              </a:ext>
            </a:extLst>
          </p:cNvPr>
          <p:cNvCxnSpPr>
            <a:cxnSpLocks/>
          </p:cNvCxnSpPr>
          <p:nvPr/>
        </p:nvCxnSpPr>
        <p:spPr>
          <a:xfrm>
            <a:off x="4495800" y="2708775"/>
            <a:ext cx="0" cy="304800"/>
          </a:xfrm>
          <a:prstGeom prst="line">
            <a:avLst/>
          </a:prstGeom>
          <a:ln w="12700">
            <a:solidFill>
              <a:srgbClr val="998675"/>
            </a:solidFill>
            <a:prstDash val="sysDash"/>
          </a:ln>
          <a:effectLst>
            <a:outerShdw blurRad="38100" dist="12700" dir="54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8F11BDDF-1634-C241-A12E-40D94189D40B}"/>
              </a:ext>
            </a:extLst>
          </p:cNvPr>
          <p:cNvCxnSpPr>
            <a:cxnSpLocks/>
          </p:cNvCxnSpPr>
          <p:nvPr/>
        </p:nvCxnSpPr>
        <p:spPr>
          <a:xfrm>
            <a:off x="1601105" y="2708775"/>
            <a:ext cx="1757772" cy="1052928"/>
          </a:xfrm>
          <a:prstGeom prst="line">
            <a:avLst/>
          </a:prstGeom>
          <a:ln w="12700">
            <a:solidFill>
              <a:srgbClr val="998675"/>
            </a:solidFill>
            <a:prstDash val="sysDash"/>
          </a:ln>
          <a:effectLst>
            <a:outerShdw blurRad="38100" dist="12700" dir="54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4" name="Title 3">
            <a:extLst>
              <a:ext uri="{FF2B5EF4-FFF2-40B4-BE49-F238E27FC236}">
                <a16:creationId xmlns:a16="http://schemas.microsoft.com/office/drawing/2014/main" id="{36E816F5-656D-8E4B-8DF0-EC045ADD753B}"/>
              </a:ext>
            </a:extLst>
          </p:cNvPr>
          <p:cNvSpPr>
            <a:spLocks noGrp="1"/>
          </p:cNvSpPr>
          <p:nvPr>
            <p:ph type="title"/>
          </p:nvPr>
        </p:nvSpPr>
        <p:spPr/>
        <p:txBody>
          <a:bodyPr/>
          <a:lstStyle/>
          <a:p>
            <a:pPr algn="ctr"/>
            <a:r>
              <a:rPr lang="en-US" dirty="0"/>
              <a:t>THREE USE CASES</a:t>
            </a:r>
          </a:p>
        </p:txBody>
      </p:sp>
      <p:sp>
        <p:nvSpPr>
          <p:cNvPr id="13" name="TextBox 12">
            <a:extLst>
              <a:ext uri="{FF2B5EF4-FFF2-40B4-BE49-F238E27FC236}">
                <a16:creationId xmlns:a16="http://schemas.microsoft.com/office/drawing/2014/main" id="{F9E93BE2-A006-BD4A-A0B2-664BAAD10AFE}"/>
              </a:ext>
            </a:extLst>
          </p:cNvPr>
          <p:cNvSpPr txBox="1"/>
          <p:nvPr/>
        </p:nvSpPr>
        <p:spPr>
          <a:xfrm>
            <a:off x="3616915" y="4642306"/>
            <a:ext cx="1757768"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ONE PLATFORM</a:t>
            </a:r>
          </a:p>
        </p:txBody>
      </p:sp>
      <p:pic>
        <p:nvPicPr>
          <p:cNvPr id="21" name="Picture 20">
            <a:extLst>
              <a:ext uri="{FF2B5EF4-FFF2-40B4-BE49-F238E27FC236}">
                <a16:creationId xmlns:a16="http://schemas.microsoft.com/office/drawing/2014/main" id="{16EAEDC9-D8F6-4448-BF4A-ADE771CC07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099" y="810838"/>
            <a:ext cx="1322014" cy="1322014"/>
          </a:xfrm>
          <a:prstGeom prst="rect">
            <a:avLst/>
          </a:prstGeom>
        </p:spPr>
      </p:pic>
    </p:spTree>
    <p:extLst>
      <p:ext uri="{BB962C8B-B14F-4D97-AF65-F5344CB8AC3E}">
        <p14:creationId xmlns:p14="http://schemas.microsoft.com/office/powerpoint/2010/main" val="243493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par>
                                <p:cTn id="24" presetID="22" presetClass="entr" presetSubtype="1"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par>
                                <p:cTn id="27" presetID="22" presetClass="entr" presetSubtype="1"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1500"/>
                            </p:stCondLst>
                            <p:childTnLst>
                              <p:par>
                                <p:cTn id="31" presetID="47"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many data stores…</a:t>
            </a:r>
          </a:p>
        </p:txBody>
      </p:sp>
      <p:pic>
        <p:nvPicPr>
          <p:cNvPr id="62" name="Picture 61">
            <a:extLst>
              <a:ext uri="{FF2B5EF4-FFF2-40B4-BE49-F238E27FC236}">
                <a16:creationId xmlns:a16="http://schemas.microsoft.com/office/drawing/2014/main" id="{592B927D-2E74-D24E-A8AE-DB0CFB3EDB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880" y="1844558"/>
            <a:ext cx="548641" cy="518161"/>
          </a:xfrm>
          <a:prstGeom prst="rect">
            <a:avLst/>
          </a:prstGeom>
        </p:spPr>
      </p:pic>
      <p:pic>
        <p:nvPicPr>
          <p:cNvPr id="63" name="Picture 62">
            <a:extLst>
              <a:ext uri="{FF2B5EF4-FFF2-40B4-BE49-F238E27FC236}">
                <a16:creationId xmlns:a16="http://schemas.microsoft.com/office/drawing/2014/main" id="{4326DC9D-FD1D-9642-8843-CA3145444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48" y="1848529"/>
            <a:ext cx="543281" cy="513098"/>
          </a:xfrm>
          <a:prstGeom prst="rect">
            <a:avLst/>
          </a:prstGeom>
        </p:spPr>
      </p:pic>
      <p:pic>
        <p:nvPicPr>
          <p:cNvPr id="64" name="Picture 63">
            <a:extLst>
              <a:ext uri="{FF2B5EF4-FFF2-40B4-BE49-F238E27FC236}">
                <a16:creationId xmlns:a16="http://schemas.microsoft.com/office/drawing/2014/main" id="{A6C9CDA5-7812-A64E-8462-6D0164F5AC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637" y="1866900"/>
            <a:ext cx="548640" cy="518159"/>
          </a:xfrm>
          <a:prstGeom prst="rect">
            <a:avLst/>
          </a:prstGeom>
        </p:spPr>
      </p:pic>
      <p:pic>
        <p:nvPicPr>
          <p:cNvPr id="65" name="Picture 64">
            <a:extLst>
              <a:ext uri="{FF2B5EF4-FFF2-40B4-BE49-F238E27FC236}">
                <a16:creationId xmlns:a16="http://schemas.microsoft.com/office/drawing/2014/main" id="{6297E884-1675-284E-85EF-13C37F5605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025" y="1846215"/>
            <a:ext cx="548640" cy="518160"/>
          </a:xfrm>
          <a:prstGeom prst="rect">
            <a:avLst/>
          </a:prstGeom>
        </p:spPr>
      </p:pic>
      <p:sp>
        <p:nvSpPr>
          <p:cNvPr id="66" name="Rectangle 65">
            <a:extLst>
              <a:ext uri="{FF2B5EF4-FFF2-40B4-BE49-F238E27FC236}">
                <a16:creationId xmlns:a16="http://schemas.microsoft.com/office/drawing/2014/main" id="{6E1AEB2E-40CA-8B44-9F8F-74F83B87A938}"/>
              </a:ext>
            </a:extLst>
          </p:cNvPr>
          <p:cNvSpPr/>
          <p:nvPr/>
        </p:nvSpPr>
        <p:spPr>
          <a:xfrm>
            <a:off x="520387" y="2532911"/>
            <a:ext cx="1105117"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Windows</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7" name="Rectangle 66">
            <a:extLst>
              <a:ext uri="{FF2B5EF4-FFF2-40B4-BE49-F238E27FC236}">
                <a16:creationId xmlns:a16="http://schemas.microsoft.com/office/drawing/2014/main" id="{81948E1B-6CFE-CF4C-90A1-C236BC6359F2}"/>
              </a:ext>
            </a:extLst>
          </p:cNvPr>
          <p:cNvSpPr/>
          <p:nvPr/>
        </p:nvSpPr>
        <p:spPr>
          <a:xfrm>
            <a:off x="5246739" y="2532911"/>
            <a:ext cx="1152752"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Exchange</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8" name="Rectangle 67">
            <a:extLst>
              <a:ext uri="{FF2B5EF4-FFF2-40B4-BE49-F238E27FC236}">
                <a16:creationId xmlns:a16="http://schemas.microsoft.com/office/drawing/2014/main" id="{43B3E0E8-DC27-D74A-81C9-6B23BFF2B2CF}"/>
              </a:ext>
            </a:extLst>
          </p:cNvPr>
          <p:cNvSpPr/>
          <p:nvPr/>
        </p:nvSpPr>
        <p:spPr>
          <a:xfrm>
            <a:off x="3940695" y="2532911"/>
            <a:ext cx="1251707"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SharePoint</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9" name="Rectangle 68">
            <a:extLst>
              <a:ext uri="{FF2B5EF4-FFF2-40B4-BE49-F238E27FC236}">
                <a16:creationId xmlns:a16="http://schemas.microsoft.com/office/drawing/2014/main" id="{5B16C77C-A0F5-0046-ABFE-BF41D4E596B0}"/>
              </a:ext>
            </a:extLst>
          </p:cNvPr>
          <p:cNvSpPr/>
          <p:nvPr/>
        </p:nvSpPr>
        <p:spPr>
          <a:xfrm>
            <a:off x="1659146" y="2532911"/>
            <a:ext cx="1200386"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Office 365</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0" name="Rectangle 69">
            <a:extLst>
              <a:ext uri="{FF2B5EF4-FFF2-40B4-BE49-F238E27FC236}">
                <a16:creationId xmlns:a16="http://schemas.microsoft.com/office/drawing/2014/main" id="{42A15FDF-CF87-0649-A9EB-54C5A6E3813A}"/>
              </a:ext>
            </a:extLst>
          </p:cNvPr>
          <p:cNvSpPr/>
          <p:nvPr/>
        </p:nvSpPr>
        <p:spPr>
          <a:xfrm>
            <a:off x="6633574" y="2532911"/>
            <a:ext cx="700224"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NAS</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1" name="Rectangle 70">
            <a:extLst>
              <a:ext uri="{FF2B5EF4-FFF2-40B4-BE49-F238E27FC236}">
                <a16:creationId xmlns:a16="http://schemas.microsoft.com/office/drawing/2014/main" id="{76741057-C718-A040-819D-0DC5DE3D21B8}"/>
              </a:ext>
            </a:extLst>
          </p:cNvPr>
          <p:cNvSpPr/>
          <p:nvPr/>
        </p:nvSpPr>
        <p:spPr>
          <a:xfrm>
            <a:off x="2826311" y="2532911"/>
            <a:ext cx="1238844"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Unix/Linux</a:t>
            </a:r>
            <a:endParaRPr kumimoji="0" lang="en-US" sz="900" b="0" i="0" u="none" strike="noStrike" kern="1200" cap="none" spc="0" normalizeH="0" baseline="0" noProof="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pic>
        <p:nvPicPr>
          <p:cNvPr id="72" name="Picture 71">
            <a:extLst>
              <a:ext uri="{FF2B5EF4-FFF2-40B4-BE49-F238E27FC236}">
                <a16:creationId xmlns:a16="http://schemas.microsoft.com/office/drawing/2014/main" id="{35831402-9D4C-B347-AB93-9AE5BE7F7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0249" y="1846215"/>
            <a:ext cx="545731" cy="515412"/>
          </a:xfrm>
          <a:prstGeom prst="rect">
            <a:avLst/>
          </a:prstGeom>
        </p:spPr>
      </p:pic>
      <p:pic>
        <p:nvPicPr>
          <p:cNvPr id="73" name="Picture 72">
            <a:extLst>
              <a:ext uri="{FF2B5EF4-FFF2-40B4-BE49-F238E27FC236}">
                <a16:creationId xmlns:a16="http://schemas.microsoft.com/office/drawing/2014/main" id="{BBBC7B9D-1366-EC4A-9A80-D143E94034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0820" y="1844558"/>
            <a:ext cx="545731" cy="515413"/>
          </a:xfrm>
          <a:prstGeom prst="rect">
            <a:avLst/>
          </a:prstGeom>
        </p:spPr>
      </p:pic>
      <p:sp>
        <p:nvSpPr>
          <p:cNvPr id="74" name="Rectangle 73">
            <a:extLst>
              <a:ext uri="{FF2B5EF4-FFF2-40B4-BE49-F238E27FC236}">
                <a16:creationId xmlns:a16="http://schemas.microsoft.com/office/drawing/2014/main" id="{83E4FD63-E60A-5549-9814-D29BB9C1BB51}"/>
              </a:ext>
            </a:extLst>
          </p:cNvPr>
          <p:cNvSpPr/>
          <p:nvPr/>
        </p:nvSpPr>
        <p:spPr>
          <a:xfrm>
            <a:off x="7759873" y="2532911"/>
            <a:ext cx="655569" cy="230512"/>
          </a:xfrm>
          <a:prstGeom prst="rect">
            <a:avLst/>
          </a:prstGeom>
        </p:spPr>
        <p:txBody>
          <a:bodyPr wrap="squar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rPr>
              <a:t>Box</a:t>
            </a:r>
            <a:endParaRPr kumimoji="0" lang="en-US" sz="900" b="0" i="0" u="none" strike="noStrike" kern="1200" cap="none" spc="0" normalizeH="0" baseline="0" noProof="0" dirty="0">
              <a:ln>
                <a:noFill/>
              </a:ln>
              <a:solidFill>
                <a:schemeClr val="bg1"/>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pic>
        <p:nvPicPr>
          <p:cNvPr id="75" name="Picture 74">
            <a:extLst>
              <a:ext uri="{FF2B5EF4-FFF2-40B4-BE49-F238E27FC236}">
                <a16:creationId xmlns:a16="http://schemas.microsoft.com/office/drawing/2014/main" id="{F703D515-072A-874A-B784-E58CECB9A6F9}"/>
              </a:ext>
            </a:extLst>
          </p:cNvPr>
          <p:cNvPicPr>
            <a:picLocks noChangeAspect="1"/>
          </p:cNvPicPr>
          <p:nvPr/>
        </p:nvPicPr>
        <p:blipFill>
          <a:blip r:embed="rId8"/>
          <a:stretch>
            <a:fillRect/>
          </a:stretch>
        </p:blipFill>
        <p:spPr>
          <a:xfrm>
            <a:off x="7724288" y="1885950"/>
            <a:ext cx="725648" cy="400835"/>
          </a:xfrm>
          <a:prstGeom prst="rect">
            <a:avLst/>
          </a:prstGeom>
        </p:spPr>
      </p:pic>
    </p:spTree>
    <p:extLst>
      <p:ext uri="{BB962C8B-B14F-4D97-AF65-F5344CB8AC3E}">
        <p14:creationId xmlns:p14="http://schemas.microsoft.com/office/powerpoint/2010/main" val="45065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2BD2D-552B-6A48-B928-9E87D29C18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2553" y="3620278"/>
            <a:ext cx="696016" cy="696016"/>
          </a:xfrm>
          <a:prstGeom prst="rect">
            <a:avLst/>
          </a:prstGeom>
        </p:spPr>
      </p:pic>
      <p:pic>
        <p:nvPicPr>
          <p:cNvPr id="5" name="Picture 4">
            <a:extLst>
              <a:ext uri="{FF2B5EF4-FFF2-40B4-BE49-F238E27FC236}">
                <a16:creationId xmlns:a16="http://schemas.microsoft.com/office/drawing/2014/main" id="{AE1C4D53-3C5B-4A46-8F4E-5B3284E1E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3895" y="1268800"/>
            <a:ext cx="693986" cy="693986"/>
          </a:xfrm>
          <a:prstGeom prst="rect">
            <a:avLst/>
          </a:prstGeom>
        </p:spPr>
      </p:pic>
      <p:pic>
        <p:nvPicPr>
          <p:cNvPr id="6" name="Picture 5">
            <a:extLst>
              <a:ext uri="{FF2B5EF4-FFF2-40B4-BE49-F238E27FC236}">
                <a16:creationId xmlns:a16="http://schemas.microsoft.com/office/drawing/2014/main" id="{B8931B47-7061-8E47-9394-1F6DA0CD4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553" y="2443524"/>
            <a:ext cx="696016" cy="696016"/>
          </a:xfrm>
          <a:prstGeom prst="rect">
            <a:avLst/>
          </a:prstGeom>
        </p:spPr>
      </p:pic>
      <p:sp>
        <p:nvSpPr>
          <p:cNvPr id="14" name="TextBox 13">
            <a:extLst>
              <a:ext uri="{FF2B5EF4-FFF2-40B4-BE49-F238E27FC236}">
                <a16:creationId xmlns:a16="http://schemas.microsoft.com/office/drawing/2014/main" id="{91ED3721-8003-C644-8FA5-3EBAF72F7CAC}"/>
              </a:ext>
            </a:extLst>
          </p:cNvPr>
          <p:cNvSpPr txBox="1"/>
          <p:nvPr/>
        </p:nvSpPr>
        <p:spPr>
          <a:xfrm>
            <a:off x="7466995" y="1505342"/>
            <a:ext cx="1295403"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DATA PROTECTION</a:t>
            </a:r>
          </a:p>
        </p:txBody>
      </p:sp>
      <p:sp>
        <p:nvSpPr>
          <p:cNvPr id="15" name="TextBox 14">
            <a:extLst>
              <a:ext uri="{FF2B5EF4-FFF2-40B4-BE49-F238E27FC236}">
                <a16:creationId xmlns:a16="http://schemas.microsoft.com/office/drawing/2014/main" id="{651C17AC-F5B7-B241-87AF-7DC9EEE2ABEA}"/>
              </a:ext>
            </a:extLst>
          </p:cNvPr>
          <p:cNvSpPr txBox="1"/>
          <p:nvPr/>
        </p:nvSpPr>
        <p:spPr>
          <a:xfrm>
            <a:off x="7466995" y="2675608"/>
            <a:ext cx="1295400" cy="21544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COMPLIANCE</a:t>
            </a:r>
          </a:p>
        </p:txBody>
      </p:sp>
      <p:sp>
        <p:nvSpPr>
          <p:cNvPr id="16" name="TextBox 15">
            <a:extLst>
              <a:ext uri="{FF2B5EF4-FFF2-40B4-BE49-F238E27FC236}">
                <a16:creationId xmlns:a16="http://schemas.microsoft.com/office/drawing/2014/main" id="{3C0E45F4-5E8B-FF48-81A0-2D78085FD8A0}"/>
              </a:ext>
            </a:extLst>
          </p:cNvPr>
          <p:cNvSpPr txBox="1"/>
          <p:nvPr/>
        </p:nvSpPr>
        <p:spPr>
          <a:xfrm>
            <a:off x="7467001" y="3799009"/>
            <a:ext cx="1295396" cy="338554"/>
          </a:xfrm>
          <a:prstGeom prst="rect">
            <a:avLst/>
          </a:prstGeom>
          <a:solidFill>
            <a:srgbClr val="212434"/>
          </a:solidFill>
        </p:spPr>
        <p:txBody>
          <a:bodyPr wrap="square" rtlCol="0">
            <a:spAutoFit/>
          </a:bodyPr>
          <a:lstStyle/>
          <a:p>
            <a:pPr algn="ctr"/>
            <a:r>
              <a:rPr lang="en-US" sz="800" dirty="0">
                <a:solidFill>
                  <a:schemeClr val="bg1"/>
                </a:solidFill>
                <a:latin typeface="Century Gothic" panose="020B0502020202020204" pitchFamily="34" charset="0"/>
              </a:rPr>
              <a:t>THREAT DETECTION &amp; RESPONSE</a:t>
            </a:r>
          </a:p>
        </p:txBody>
      </p:sp>
      <p:sp>
        <p:nvSpPr>
          <p:cNvPr id="3" name="Title 2">
            <a:extLst>
              <a:ext uri="{FF2B5EF4-FFF2-40B4-BE49-F238E27FC236}">
                <a16:creationId xmlns:a16="http://schemas.microsoft.com/office/drawing/2014/main" id="{1BB776D8-832B-E54F-84AA-61B44C23C93E}"/>
              </a:ext>
            </a:extLst>
          </p:cNvPr>
          <p:cNvSpPr>
            <a:spLocks noGrp="1"/>
          </p:cNvSpPr>
          <p:nvPr>
            <p:ph type="title"/>
          </p:nvPr>
        </p:nvSpPr>
        <p:spPr/>
        <p:txBody>
          <a:bodyPr/>
          <a:lstStyle/>
          <a:p>
            <a:pPr algn="ctr"/>
            <a:r>
              <a:rPr lang="en-US" dirty="0"/>
              <a:t>Varonis Data Security Platform</a:t>
            </a:r>
          </a:p>
        </p:txBody>
      </p:sp>
      <p:sp>
        <p:nvSpPr>
          <p:cNvPr id="13" name="TextBox 12">
            <a:extLst>
              <a:ext uri="{FF2B5EF4-FFF2-40B4-BE49-F238E27FC236}">
                <a16:creationId xmlns:a16="http://schemas.microsoft.com/office/drawing/2014/main" id="{2F1FE1E3-FA89-944E-BFB0-098F38FCB4F2}"/>
              </a:ext>
            </a:extLst>
          </p:cNvPr>
          <p:cNvSpPr txBox="1"/>
          <p:nvPr/>
        </p:nvSpPr>
        <p:spPr>
          <a:xfrm>
            <a:off x="171238" y="847180"/>
            <a:ext cx="20148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Century Gothic"/>
                <a:ea typeface="+mn-ea"/>
                <a:cs typeface="Century Gothic"/>
              </a:rPr>
              <a:t>ENTERPRISE DATA STORES AND INFRASTRUCTURE</a:t>
            </a:r>
          </a:p>
        </p:txBody>
      </p:sp>
      <p:sp>
        <p:nvSpPr>
          <p:cNvPr id="20" name="TextBox 19">
            <a:extLst>
              <a:ext uri="{FF2B5EF4-FFF2-40B4-BE49-F238E27FC236}">
                <a16:creationId xmlns:a16="http://schemas.microsoft.com/office/drawing/2014/main" id="{ACC46A9C-8A49-E042-809B-806E0AA4B694}"/>
              </a:ext>
            </a:extLst>
          </p:cNvPr>
          <p:cNvSpPr txBox="1"/>
          <p:nvPr/>
        </p:nvSpPr>
        <p:spPr>
          <a:xfrm>
            <a:off x="7142607" y="912582"/>
            <a:ext cx="119829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Century Gothic"/>
                <a:ea typeface="+mn-ea"/>
                <a:cs typeface="Century Gothic"/>
              </a:rPr>
              <a:t>USE CASES</a:t>
            </a:r>
          </a:p>
        </p:txBody>
      </p:sp>
      <p:sp>
        <p:nvSpPr>
          <p:cNvPr id="21" name="TextBox 20">
            <a:extLst>
              <a:ext uri="{FF2B5EF4-FFF2-40B4-BE49-F238E27FC236}">
                <a16:creationId xmlns:a16="http://schemas.microsoft.com/office/drawing/2014/main" id="{91E698BB-1BEF-5246-9D1D-1FD82DC5C00B}"/>
              </a:ext>
            </a:extLst>
          </p:cNvPr>
          <p:cNvSpPr txBox="1"/>
          <p:nvPr/>
        </p:nvSpPr>
        <p:spPr>
          <a:xfrm>
            <a:off x="3638729" y="912582"/>
            <a:ext cx="18665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B97E"/>
                </a:solidFill>
                <a:effectLst/>
                <a:uLnTx/>
                <a:uFillTx/>
                <a:latin typeface="Century Gothic"/>
                <a:ea typeface="+mn-ea"/>
                <a:cs typeface="Century Gothic"/>
              </a:rPr>
              <a:t>ANALYTICS &amp; AUTOMATION</a:t>
            </a:r>
          </a:p>
        </p:txBody>
      </p:sp>
      <p:cxnSp>
        <p:nvCxnSpPr>
          <p:cNvPr id="22" name="Straight Connector 21">
            <a:extLst>
              <a:ext uri="{FF2B5EF4-FFF2-40B4-BE49-F238E27FC236}">
                <a16:creationId xmlns:a16="http://schemas.microsoft.com/office/drawing/2014/main" id="{59A26CD0-0669-2C4B-8E88-4B76622E982C}"/>
              </a:ext>
            </a:extLst>
          </p:cNvPr>
          <p:cNvCxnSpPr>
            <a:cxnSpLocks/>
          </p:cNvCxnSpPr>
          <p:nvPr/>
        </p:nvCxnSpPr>
        <p:spPr>
          <a:xfrm>
            <a:off x="2438400" y="2713862"/>
            <a:ext cx="286770" cy="0"/>
          </a:xfrm>
          <a:prstGeom prst="line">
            <a:avLst/>
          </a:prstGeom>
          <a:ln w="15875" cap="sq" cmpd="sng">
            <a:solidFill>
              <a:srgbClr val="998675"/>
            </a:solidFill>
            <a:beve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0862AA-97B9-CC4E-B169-5D43D543A6B5}"/>
              </a:ext>
            </a:extLst>
          </p:cNvPr>
          <p:cNvCxnSpPr>
            <a:cxnSpLocks/>
          </p:cNvCxnSpPr>
          <p:nvPr/>
        </p:nvCxnSpPr>
        <p:spPr>
          <a:xfrm flipH="1">
            <a:off x="6248400" y="2891052"/>
            <a:ext cx="286770" cy="0"/>
          </a:xfrm>
          <a:prstGeom prst="line">
            <a:avLst/>
          </a:prstGeom>
          <a:ln w="15875" cap="sq" cmpd="sng">
            <a:solidFill>
              <a:srgbClr val="998675"/>
            </a:solidFill>
            <a:bevel/>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1E1C7FD3-8112-A049-967B-08A8386E770F}"/>
              </a:ext>
            </a:extLst>
          </p:cNvPr>
          <p:cNvGrpSpPr/>
          <p:nvPr/>
        </p:nvGrpSpPr>
        <p:grpSpPr>
          <a:xfrm>
            <a:off x="3058204" y="1273232"/>
            <a:ext cx="3027592" cy="3039654"/>
            <a:chOff x="3058204" y="1284696"/>
            <a:chExt cx="3027592" cy="3039654"/>
          </a:xfrm>
        </p:grpSpPr>
        <p:pic>
          <p:nvPicPr>
            <p:cNvPr id="25" name="Picture 24">
              <a:extLst>
                <a:ext uri="{FF2B5EF4-FFF2-40B4-BE49-F238E27FC236}">
                  <a16:creationId xmlns:a16="http://schemas.microsoft.com/office/drawing/2014/main" id="{0B13BCA0-20E5-504A-BB09-3CF1A2388A57}"/>
                </a:ext>
              </a:extLst>
            </p:cNvPr>
            <p:cNvPicPr>
              <a:picLocks noChangeAspect="1"/>
            </p:cNvPicPr>
            <p:nvPr/>
          </p:nvPicPr>
          <p:blipFill>
            <a:blip r:embed="rId5"/>
            <a:stretch>
              <a:fillRect/>
            </a:stretch>
          </p:blipFill>
          <p:spPr>
            <a:xfrm>
              <a:off x="3058204" y="1284696"/>
              <a:ext cx="3027592" cy="3039654"/>
            </a:xfrm>
            <a:prstGeom prst="rect">
              <a:avLst/>
            </a:prstGeom>
          </p:spPr>
        </p:pic>
        <p:pic>
          <p:nvPicPr>
            <p:cNvPr id="26" name="Picture 25" descr="dsp_varonis_icon.png">
              <a:extLst>
                <a:ext uri="{FF2B5EF4-FFF2-40B4-BE49-F238E27FC236}">
                  <a16:creationId xmlns:a16="http://schemas.microsoft.com/office/drawing/2014/main" id="{DF9CB3BE-A31F-8549-A31F-4825BFC1C3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1296" y="2310639"/>
              <a:ext cx="1219200" cy="1219200"/>
            </a:xfrm>
            <a:prstGeom prst="rect">
              <a:avLst/>
            </a:prstGeom>
          </p:spPr>
        </p:pic>
        <p:sp>
          <p:nvSpPr>
            <p:cNvPr id="27" name="Rectangle 26">
              <a:extLst>
                <a:ext uri="{FF2B5EF4-FFF2-40B4-BE49-F238E27FC236}">
                  <a16:creationId xmlns:a16="http://schemas.microsoft.com/office/drawing/2014/main" id="{7CE72B7B-51B8-A445-BED8-0D4CDE2F6008}"/>
                </a:ext>
              </a:extLst>
            </p:cNvPr>
            <p:cNvSpPr/>
            <p:nvPr/>
          </p:nvSpPr>
          <p:spPr>
            <a:xfrm>
              <a:off x="4687158" y="1979715"/>
              <a:ext cx="762000" cy="215444"/>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Permissions</a:t>
              </a:r>
            </a:p>
          </p:txBody>
        </p:sp>
        <p:sp>
          <p:nvSpPr>
            <p:cNvPr id="28" name="Rectangle 27">
              <a:extLst>
                <a:ext uri="{FF2B5EF4-FFF2-40B4-BE49-F238E27FC236}">
                  <a16:creationId xmlns:a16="http://schemas.microsoft.com/office/drawing/2014/main" id="{BBD1FCC9-3AB3-324B-9F4E-3EFEB79A0B73}"/>
                </a:ext>
              </a:extLst>
            </p:cNvPr>
            <p:cNvSpPr/>
            <p:nvPr/>
          </p:nvSpPr>
          <p:spPr>
            <a:xfrm>
              <a:off x="3705735" y="1941178"/>
              <a:ext cx="762000" cy="33855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Users &amp; </a:t>
              </a:r>
            </a:p>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Groups</a:t>
              </a:r>
            </a:p>
          </p:txBody>
        </p:sp>
        <p:sp>
          <p:nvSpPr>
            <p:cNvPr id="29" name="Rectangle 28">
              <a:extLst>
                <a:ext uri="{FF2B5EF4-FFF2-40B4-BE49-F238E27FC236}">
                  <a16:creationId xmlns:a16="http://schemas.microsoft.com/office/drawing/2014/main" id="{9863F40B-1625-2443-B9B7-E896D07C26AF}"/>
                </a:ext>
              </a:extLst>
            </p:cNvPr>
            <p:cNvSpPr/>
            <p:nvPr/>
          </p:nvSpPr>
          <p:spPr>
            <a:xfrm>
              <a:off x="3632444" y="3339694"/>
              <a:ext cx="914400" cy="33855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Perimeter</a:t>
              </a:r>
            </a:p>
            <a:p>
              <a:pPr marL="0" marR="0" lvl="0" indent="0" algn="ctr" defTabSz="914400" rtl="0" eaLnBrk="1" fontAlgn="auto" latinLnBrk="0" hangingPunct="1">
                <a:spcBef>
                  <a:spcPts val="0"/>
                </a:spcBef>
                <a:spcAft>
                  <a:spcPts val="0"/>
                </a:spcAft>
                <a:buClrTx/>
                <a:buSzTx/>
                <a:buFontTx/>
                <a:buNone/>
                <a:tabLst/>
                <a:defRPr/>
              </a:pPr>
              <a:r>
                <a:rPr lang="en-US" sz="800" dirty="0">
                  <a:solidFill>
                    <a:schemeClr val="bg1"/>
                  </a:solidFill>
                  <a:latin typeface="Century Gothic"/>
                  <a:ea typeface="Calibri"/>
                  <a:cs typeface="Century Gothic"/>
                </a:rPr>
                <a:t>Telemetry</a:t>
              </a:r>
              <a:endParaRPr kumimoji="0" lang="en-US" sz="800" b="0" i="0" u="none" strike="noStrike" kern="1200" cap="none" spc="0" normalizeH="0" baseline="0" noProof="0" dirty="0">
                <a:ln>
                  <a:noFill/>
                </a:ln>
                <a:solidFill>
                  <a:schemeClr val="bg1"/>
                </a:solidFill>
                <a:effectLst/>
                <a:uLnTx/>
                <a:uFillTx/>
                <a:latin typeface="Century Gothic"/>
                <a:ea typeface="Calibri"/>
                <a:cs typeface="Century Gothic"/>
              </a:endParaRPr>
            </a:p>
          </p:txBody>
        </p:sp>
        <p:sp>
          <p:nvSpPr>
            <p:cNvPr id="30" name="Rectangle 29">
              <a:extLst>
                <a:ext uri="{FF2B5EF4-FFF2-40B4-BE49-F238E27FC236}">
                  <a16:creationId xmlns:a16="http://schemas.microsoft.com/office/drawing/2014/main" id="{BF6EADB4-83BC-354B-BF79-1870A96222B6}"/>
                </a:ext>
              </a:extLst>
            </p:cNvPr>
            <p:cNvSpPr/>
            <p:nvPr/>
          </p:nvSpPr>
          <p:spPr>
            <a:xfrm>
              <a:off x="4980828" y="2663803"/>
              <a:ext cx="762000" cy="33855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Access Activity</a:t>
              </a:r>
            </a:p>
          </p:txBody>
        </p:sp>
        <p:sp>
          <p:nvSpPr>
            <p:cNvPr id="31" name="Rectangle 30">
              <a:extLst>
                <a:ext uri="{FF2B5EF4-FFF2-40B4-BE49-F238E27FC236}">
                  <a16:creationId xmlns:a16="http://schemas.microsoft.com/office/drawing/2014/main" id="{E9141CB4-FAB4-BB4C-A32B-B2CFEB9385D9}"/>
                </a:ext>
              </a:extLst>
            </p:cNvPr>
            <p:cNvSpPr/>
            <p:nvPr/>
          </p:nvSpPr>
          <p:spPr>
            <a:xfrm>
              <a:off x="4641300" y="3337735"/>
              <a:ext cx="762000" cy="33855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AD</a:t>
              </a:r>
            </a:p>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Telemetry</a:t>
              </a:r>
            </a:p>
          </p:txBody>
        </p:sp>
        <p:sp>
          <p:nvSpPr>
            <p:cNvPr id="32" name="Rectangle 31">
              <a:extLst>
                <a:ext uri="{FF2B5EF4-FFF2-40B4-BE49-F238E27FC236}">
                  <a16:creationId xmlns:a16="http://schemas.microsoft.com/office/drawing/2014/main" id="{5C33D8EA-9701-7C48-B780-AC138A70A738}"/>
                </a:ext>
              </a:extLst>
            </p:cNvPr>
            <p:cNvSpPr/>
            <p:nvPr/>
          </p:nvSpPr>
          <p:spPr>
            <a:xfrm>
              <a:off x="3366917" y="2668681"/>
              <a:ext cx="893644" cy="33855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a:ea typeface="Calibri"/>
                  <a:cs typeface="Century Gothic"/>
                </a:rPr>
                <a:t>Content</a:t>
              </a:r>
            </a:p>
            <a:p>
              <a:pPr marL="0" marR="0" lvl="0" indent="0" algn="ctr" defTabSz="914400" rtl="0" eaLnBrk="1" fontAlgn="auto" latinLnBrk="0" hangingPunct="1">
                <a:spcBef>
                  <a:spcPts val="0"/>
                </a:spcBef>
                <a:spcAft>
                  <a:spcPts val="0"/>
                </a:spcAft>
                <a:buClrTx/>
                <a:buSzTx/>
                <a:buFontTx/>
                <a:buNone/>
                <a:tabLst/>
                <a:defRPr/>
              </a:pPr>
              <a:r>
                <a:rPr lang="en-US" sz="800" dirty="0">
                  <a:solidFill>
                    <a:schemeClr val="bg1"/>
                  </a:solidFill>
                  <a:latin typeface="Century Gothic"/>
                  <a:ea typeface="Calibri"/>
                  <a:cs typeface="Century Gothic"/>
                </a:rPr>
                <a:t>Classification</a:t>
              </a:r>
              <a:endParaRPr kumimoji="0" lang="en-US" sz="800" b="0" i="0" u="none" strike="noStrike" kern="1200" cap="none" spc="0" normalizeH="0" baseline="0" noProof="0" dirty="0">
                <a:ln>
                  <a:noFill/>
                </a:ln>
                <a:solidFill>
                  <a:schemeClr val="bg1"/>
                </a:solidFill>
                <a:effectLst/>
                <a:uLnTx/>
                <a:uFillTx/>
                <a:latin typeface="Century Gothic"/>
                <a:ea typeface="Calibri"/>
                <a:cs typeface="Century Gothic"/>
              </a:endParaRPr>
            </a:p>
          </p:txBody>
        </p:sp>
      </p:grpSp>
      <p:cxnSp>
        <p:nvCxnSpPr>
          <p:cNvPr id="33" name="Straight Connector 32">
            <a:extLst>
              <a:ext uri="{FF2B5EF4-FFF2-40B4-BE49-F238E27FC236}">
                <a16:creationId xmlns:a16="http://schemas.microsoft.com/office/drawing/2014/main" id="{8FBB1556-FE26-8C48-9F17-8A60E51B9DB7}"/>
              </a:ext>
            </a:extLst>
          </p:cNvPr>
          <p:cNvCxnSpPr>
            <a:cxnSpLocks/>
          </p:cNvCxnSpPr>
          <p:nvPr/>
        </p:nvCxnSpPr>
        <p:spPr>
          <a:xfrm flipH="1">
            <a:off x="2438400" y="2874500"/>
            <a:ext cx="286770" cy="0"/>
          </a:xfrm>
          <a:prstGeom prst="line">
            <a:avLst/>
          </a:prstGeom>
          <a:ln w="15875" cap="sq" cmpd="sng">
            <a:solidFill>
              <a:srgbClr val="998675"/>
            </a:solidFill>
            <a:bevel/>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1FD7D71B-DA72-144C-B86C-4013F681BD62}"/>
              </a:ext>
            </a:extLst>
          </p:cNvPr>
          <p:cNvGrpSpPr/>
          <p:nvPr/>
        </p:nvGrpSpPr>
        <p:grpSpPr>
          <a:xfrm>
            <a:off x="277183" y="1751115"/>
            <a:ext cx="1820104" cy="2238188"/>
            <a:chOff x="202220" y="1751115"/>
            <a:chExt cx="1820104" cy="2238188"/>
          </a:xfrm>
        </p:grpSpPr>
        <p:pic>
          <p:nvPicPr>
            <p:cNvPr id="35" name="Picture 34">
              <a:extLst>
                <a:ext uri="{FF2B5EF4-FFF2-40B4-BE49-F238E27FC236}">
                  <a16:creationId xmlns:a16="http://schemas.microsoft.com/office/drawing/2014/main" id="{F12FE85C-0EBA-0346-857A-9D8A37C3D2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090" y="1751115"/>
              <a:ext cx="457200" cy="457200"/>
            </a:xfrm>
            <a:prstGeom prst="rect">
              <a:avLst/>
            </a:prstGeom>
          </p:spPr>
        </p:pic>
        <p:pic>
          <p:nvPicPr>
            <p:cNvPr id="36" name="Picture 35">
              <a:extLst>
                <a:ext uri="{FF2B5EF4-FFF2-40B4-BE49-F238E27FC236}">
                  <a16:creationId xmlns:a16="http://schemas.microsoft.com/office/drawing/2014/main" id="{DFB09456-C8C3-A740-8478-109D6AD1F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801" y="1751115"/>
              <a:ext cx="457200" cy="457200"/>
            </a:xfrm>
            <a:prstGeom prst="rect">
              <a:avLst/>
            </a:prstGeom>
          </p:spPr>
        </p:pic>
        <p:pic>
          <p:nvPicPr>
            <p:cNvPr id="37" name="Picture 36">
              <a:extLst>
                <a:ext uri="{FF2B5EF4-FFF2-40B4-BE49-F238E27FC236}">
                  <a16:creationId xmlns:a16="http://schemas.microsoft.com/office/drawing/2014/main" id="{473D0BE0-E623-E64C-BA9C-F3D7E4A062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5090" y="2567490"/>
              <a:ext cx="457200" cy="457200"/>
            </a:xfrm>
            <a:prstGeom prst="rect">
              <a:avLst/>
            </a:prstGeom>
          </p:spPr>
        </p:pic>
        <p:pic>
          <p:nvPicPr>
            <p:cNvPr id="38" name="Picture 37">
              <a:extLst>
                <a:ext uri="{FF2B5EF4-FFF2-40B4-BE49-F238E27FC236}">
                  <a16:creationId xmlns:a16="http://schemas.microsoft.com/office/drawing/2014/main" id="{488530E5-9CA9-C04D-B67B-6806802D90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1" y="2567490"/>
              <a:ext cx="457200" cy="457200"/>
            </a:xfrm>
            <a:prstGeom prst="rect">
              <a:avLst/>
            </a:prstGeom>
          </p:spPr>
        </p:pic>
        <p:pic>
          <p:nvPicPr>
            <p:cNvPr id="39" name="Picture 38" descr="directory_services_02.png">
              <a:extLst>
                <a:ext uri="{FF2B5EF4-FFF2-40B4-BE49-F238E27FC236}">
                  <a16:creationId xmlns:a16="http://schemas.microsoft.com/office/drawing/2014/main" id="{4417EE14-AC9C-0343-B2DF-6D20AEE682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6520" y="3263873"/>
              <a:ext cx="434340" cy="434340"/>
            </a:xfrm>
            <a:prstGeom prst="rect">
              <a:avLst/>
            </a:prstGeom>
          </p:spPr>
        </p:pic>
        <p:sp>
          <p:nvSpPr>
            <p:cNvPr id="40" name="Rectangle 39">
              <a:extLst>
                <a:ext uri="{FF2B5EF4-FFF2-40B4-BE49-F238E27FC236}">
                  <a16:creationId xmlns:a16="http://schemas.microsoft.com/office/drawing/2014/main" id="{D77C4809-EFB1-DF41-A1F2-C9DC67C509DD}"/>
                </a:ext>
              </a:extLst>
            </p:cNvPr>
            <p:cNvSpPr/>
            <p:nvPr/>
          </p:nvSpPr>
          <p:spPr>
            <a:xfrm>
              <a:off x="241495" y="2132115"/>
              <a:ext cx="583813"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Windows</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72EF8C9E-982F-AA4A-B704-FC587923E538}"/>
                </a:ext>
              </a:extLst>
            </p:cNvPr>
            <p:cNvSpPr/>
            <p:nvPr/>
          </p:nvSpPr>
          <p:spPr>
            <a:xfrm>
              <a:off x="1406451" y="2132115"/>
              <a:ext cx="615873"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Exchange</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2" name="Rectangle 41">
              <a:extLst>
                <a:ext uri="{FF2B5EF4-FFF2-40B4-BE49-F238E27FC236}">
                  <a16:creationId xmlns:a16="http://schemas.microsoft.com/office/drawing/2014/main" id="{D93E0820-1696-A544-BDAC-8EEB3D641F04}"/>
                </a:ext>
              </a:extLst>
            </p:cNvPr>
            <p:cNvSpPr/>
            <p:nvPr/>
          </p:nvSpPr>
          <p:spPr>
            <a:xfrm>
              <a:off x="767700" y="2958396"/>
              <a:ext cx="671979"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SharePoint</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3" name="Rectangle 42">
              <a:extLst>
                <a:ext uri="{FF2B5EF4-FFF2-40B4-BE49-F238E27FC236}">
                  <a16:creationId xmlns:a16="http://schemas.microsoft.com/office/drawing/2014/main" id="{5B1E7B9F-FFDA-D247-8B22-705D74A0EA9F}"/>
                </a:ext>
              </a:extLst>
            </p:cNvPr>
            <p:cNvSpPr/>
            <p:nvPr/>
          </p:nvSpPr>
          <p:spPr>
            <a:xfrm>
              <a:off x="779724" y="2132115"/>
              <a:ext cx="647933"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Office 365</a:t>
              </a:r>
              <a:endParaRPr kumimoji="0" lang="en-US" sz="7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4" name="Rectangle 43">
              <a:extLst>
                <a:ext uri="{FF2B5EF4-FFF2-40B4-BE49-F238E27FC236}">
                  <a16:creationId xmlns:a16="http://schemas.microsoft.com/office/drawing/2014/main" id="{1574C48F-3DFD-A147-887D-BAB88CDFA8B8}"/>
                </a:ext>
              </a:extLst>
            </p:cNvPr>
            <p:cNvSpPr/>
            <p:nvPr/>
          </p:nvSpPr>
          <p:spPr>
            <a:xfrm>
              <a:off x="1527477" y="2964710"/>
              <a:ext cx="373820"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NAS</a:t>
              </a:r>
              <a:endParaRPr kumimoji="0" lang="en-US" sz="7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5" name="Rectangle 44">
              <a:extLst>
                <a:ext uri="{FF2B5EF4-FFF2-40B4-BE49-F238E27FC236}">
                  <a16:creationId xmlns:a16="http://schemas.microsoft.com/office/drawing/2014/main" id="{B9409524-31B2-764F-A65F-72B381216181}"/>
                </a:ext>
              </a:extLst>
            </p:cNvPr>
            <p:cNvSpPr/>
            <p:nvPr/>
          </p:nvSpPr>
          <p:spPr>
            <a:xfrm>
              <a:off x="202220" y="2958396"/>
              <a:ext cx="662361"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Unix/Linux</a:t>
              </a:r>
              <a:endParaRPr kumimoji="0" lang="en-US" sz="700" b="0"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6" name="Picture 45">
              <a:extLst>
                <a:ext uri="{FF2B5EF4-FFF2-40B4-BE49-F238E27FC236}">
                  <a16:creationId xmlns:a16="http://schemas.microsoft.com/office/drawing/2014/main" id="{DBE5E5A0-35DA-094A-8EFD-392332460DB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85787" y="1751115"/>
              <a:ext cx="457200" cy="457200"/>
            </a:xfrm>
            <a:prstGeom prst="rect">
              <a:avLst/>
            </a:prstGeom>
          </p:spPr>
        </p:pic>
        <p:pic>
          <p:nvPicPr>
            <p:cNvPr id="47" name="Picture 46" descr="nas_01.png">
              <a:extLst>
                <a:ext uri="{FF2B5EF4-FFF2-40B4-BE49-F238E27FC236}">
                  <a16:creationId xmlns:a16="http://schemas.microsoft.com/office/drawing/2014/main" id="{47873D67-490A-6648-AB0E-F8E8115D9B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7217" y="2578920"/>
              <a:ext cx="434340" cy="434340"/>
            </a:xfrm>
            <a:prstGeom prst="rect">
              <a:avLst/>
            </a:prstGeom>
          </p:spPr>
        </p:pic>
        <p:sp>
          <p:nvSpPr>
            <p:cNvPr id="48" name="Rectangle 47">
              <a:extLst>
                <a:ext uri="{FF2B5EF4-FFF2-40B4-BE49-F238E27FC236}">
                  <a16:creationId xmlns:a16="http://schemas.microsoft.com/office/drawing/2014/main" id="{67752CE7-4CE3-7440-844E-DF34ECB84947}"/>
                </a:ext>
              </a:extLst>
            </p:cNvPr>
            <p:cNvSpPr/>
            <p:nvPr/>
          </p:nvSpPr>
          <p:spPr>
            <a:xfrm>
              <a:off x="805372" y="3671011"/>
              <a:ext cx="596637" cy="31829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Directory</a:t>
              </a:r>
            </a:p>
            <a:p>
              <a:pPr marL="0" marR="0" lvl="0" indent="0" algn="ctr" defTabSz="914400" rtl="0" eaLnBrk="0" fontAlgn="base" latinLnBrk="0" hangingPunct="0">
                <a:lnSpc>
                  <a:spcPct val="110000"/>
                </a:lnSpc>
                <a:spcBef>
                  <a:spcPct val="0"/>
                </a:spcBef>
                <a:spcAft>
                  <a:spcPct val="0"/>
                </a:spcAft>
                <a:buClrTx/>
                <a:buSzTx/>
                <a:buFontTx/>
                <a:buNone/>
                <a:tabLst/>
                <a:defRPr/>
              </a:pPr>
              <a:r>
                <a:rPr lang="en-US" sz="700" kern="0" dirty="0">
                  <a:solidFill>
                    <a:schemeClr val="bg1"/>
                  </a:solidFill>
                  <a:latin typeface="Verdana" panose="020B0604030504040204" pitchFamily="34" charset="0"/>
                  <a:ea typeface="Verdana" panose="020B0604030504040204" pitchFamily="34" charset="0"/>
                  <a:cs typeface="Verdana" panose="020B0604030504040204" pitchFamily="34" charset="0"/>
                </a:rPr>
                <a:t>Services</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Rectangle 48">
              <a:extLst>
                <a:ext uri="{FF2B5EF4-FFF2-40B4-BE49-F238E27FC236}">
                  <a16:creationId xmlns:a16="http://schemas.microsoft.com/office/drawing/2014/main" id="{D223294C-93E6-1F4F-ABE6-2B06F5469A1A}"/>
                </a:ext>
              </a:extLst>
            </p:cNvPr>
            <p:cNvSpPr/>
            <p:nvPr/>
          </p:nvSpPr>
          <p:spPr>
            <a:xfrm>
              <a:off x="1434503" y="3671011"/>
              <a:ext cx="559769" cy="318292"/>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Edge</a:t>
              </a:r>
            </a:p>
            <a:p>
              <a:pPr marL="0" marR="0" lvl="0" indent="0" algn="ctr" defTabSz="914400" rtl="0" eaLnBrk="0" fontAlgn="base" latinLnBrk="0" hangingPunct="0">
                <a:lnSpc>
                  <a:spcPct val="110000"/>
                </a:lnSpc>
                <a:spcBef>
                  <a:spcPct val="0"/>
                </a:spcBef>
                <a:spcAft>
                  <a:spcPct val="0"/>
                </a:spcAft>
                <a:buClrTx/>
                <a:buSzTx/>
                <a:buFontTx/>
                <a:buNone/>
                <a:tabLst/>
                <a:defRPr/>
              </a:pPr>
              <a:r>
                <a:rPr lang="en-US" sz="700" kern="0" dirty="0">
                  <a:solidFill>
                    <a:schemeClr val="bg1"/>
                  </a:solidFill>
                  <a:latin typeface="Verdana" panose="020B0604030504040204" pitchFamily="34" charset="0"/>
                  <a:ea typeface="Verdana" panose="020B0604030504040204" pitchFamily="34" charset="0"/>
                  <a:cs typeface="Verdana" panose="020B0604030504040204" pitchFamily="34" charset="0"/>
                </a:rPr>
                <a:t>Services</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DAC09378-7E85-A849-A74E-76286E142035}"/>
                </a:ext>
              </a:extLst>
            </p:cNvPr>
            <p:cNvSpPr/>
            <p:nvPr/>
          </p:nvSpPr>
          <p:spPr>
            <a:xfrm>
              <a:off x="334258" y="3671011"/>
              <a:ext cx="352982" cy="199798"/>
            </a:xfrm>
            <a:prstGeom prst="rect">
              <a:avLst/>
            </a:prstGeom>
          </p:spPr>
          <p:txBody>
            <a:bodyPr wrap="none">
              <a:sp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Box</a:t>
              </a:r>
              <a:endParaRPr kumimoji="0" lang="en-US" sz="7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1" name="Picture 50">
              <a:extLst>
                <a:ext uri="{FF2B5EF4-FFF2-40B4-BE49-F238E27FC236}">
                  <a16:creationId xmlns:a16="http://schemas.microsoft.com/office/drawing/2014/main" id="{A1C095B8-1BA3-CB49-B366-2A01ABDA0680}"/>
                </a:ext>
              </a:extLst>
            </p:cNvPr>
            <p:cNvPicPr>
              <a:picLocks noChangeAspect="1"/>
            </p:cNvPicPr>
            <p:nvPr/>
          </p:nvPicPr>
          <p:blipFill>
            <a:blip r:embed="rId14"/>
            <a:stretch>
              <a:fillRect/>
            </a:stretch>
          </p:blipFill>
          <p:spPr>
            <a:xfrm>
              <a:off x="315098" y="3373582"/>
              <a:ext cx="390715" cy="215824"/>
            </a:xfrm>
            <a:prstGeom prst="rect">
              <a:avLst/>
            </a:prstGeom>
          </p:spPr>
        </p:pic>
        <p:pic>
          <p:nvPicPr>
            <p:cNvPr id="52" name="Picture 51">
              <a:extLst>
                <a:ext uri="{FF2B5EF4-FFF2-40B4-BE49-F238E27FC236}">
                  <a16:creationId xmlns:a16="http://schemas.microsoft.com/office/drawing/2014/main" id="{4AEEBF7F-349A-9947-A92A-25CD87410E31}"/>
                </a:ext>
              </a:extLst>
            </p:cNvPr>
            <p:cNvPicPr>
              <a:picLocks noChangeAspect="1"/>
            </p:cNvPicPr>
            <p:nvPr/>
          </p:nvPicPr>
          <p:blipFill>
            <a:blip r:embed="rId15"/>
            <a:stretch>
              <a:fillRect/>
            </a:stretch>
          </p:blipFill>
          <p:spPr>
            <a:xfrm>
              <a:off x="1547900" y="3310361"/>
              <a:ext cx="321220" cy="321220"/>
            </a:xfrm>
            <a:prstGeom prst="rect">
              <a:avLst/>
            </a:prstGeom>
          </p:spPr>
        </p:pic>
      </p:grpSp>
      <p:cxnSp>
        <p:nvCxnSpPr>
          <p:cNvPr id="54" name="Straight Connector 53">
            <a:extLst>
              <a:ext uri="{FF2B5EF4-FFF2-40B4-BE49-F238E27FC236}">
                <a16:creationId xmlns:a16="http://schemas.microsoft.com/office/drawing/2014/main" id="{59A26CD0-0669-2C4B-8E88-4B76622E982C}"/>
              </a:ext>
            </a:extLst>
          </p:cNvPr>
          <p:cNvCxnSpPr>
            <a:cxnSpLocks/>
          </p:cNvCxnSpPr>
          <p:nvPr/>
        </p:nvCxnSpPr>
        <p:spPr>
          <a:xfrm>
            <a:off x="6248400" y="2724150"/>
            <a:ext cx="286770" cy="0"/>
          </a:xfrm>
          <a:prstGeom prst="line">
            <a:avLst/>
          </a:prstGeom>
          <a:ln w="15875" cap="sq" cmpd="sng">
            <a:solidFill>
              <a:srgbClr val="998675"/>
            </a:solidFill>
            <a:bevel/>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71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000"/>
                                        <p:tgtEl>
                                          <p:spTgt spid="24"/>
                                        </p:tgtEl>
                                        <p:attrNameLst>
                                          <p:attrName>ppt_x</p:attrName>
                                        </p:attrNameLst>
                                      </p:cBhvr>
                                      <p:tavLst>
                                        <p:tav tm="0">
                                          <p:val>
                                            <p:strVal val="#ppt_x-#ppt_w*1.125000"/>
                                          </p:val>
                                        </p:tav>
                                        <p:tav tm="100000">
                                          <p:val>
                                            <p:strVal val="#ppt_x"/>
                                          </p:val>
                                        </p:tav>
                                      </p:tavLst>
                                    </p:anim>
                                    <p:animEffect transition="in" filter="wipe(right)">
                                      <p:cBhvr>
                                        <p:cTn id="14" dur="1000"/>
                                        <p:tgtEl>
                                          <p:spTgt spid="24"/>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par>
                          <p:cTn id="23" fill="hold">
                            <p:stCondLst>
                              <p:cond delay="3000"/>
                            </p:stCondLst>
                            <p:childTnLst>
                              <p:par>
                                <p:cTn id="24" presetID="22" presetClass="entr" presetSubtype="2"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these keep happening?</a:t>
            </a:r>
          </a:p>
        </p:txBody>
      </p:sp>
    </p:spTree>
    <p:extLst>
      <p:ext uri="{BB962C8B-B14F-4D97-AF65-F5344CB8AC3E}">
        <p14:creationId xmlns:p14="http://schemas.microsoft.com/office/powerpoint/2010/main" val="3424967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rcRect t="7813" b="7813"/>
          <a:stretch>
            <a:fillRect/>
          </a:stretch>
        </p:blipFill>
        <p:spPr/>
      </p:pic>
      <p:sp>
        <p:nvSpPr>
          <p:cNvPr id="5" name="Text Placeholder 4"/>
          <p:cNvSpPr>
            <a:spLocks noGrp="1"/>
          </p:cNvSpPr>
          <p:nvPr>
            <p:ph type="body" sz="quarter" idx="10"/>
          </p:nvPr>
        </p:nvSpPr>
        <p:spPr/>
        <p:txBody>
          <a:bodyPr/>
          <a:lstStyle/>
          <a:p>
            <a:r>
              <a:rPr lang="en-US" dirty="0"/>
              <a:t>Yesterday’s security vision</a:t>
            </a:r>
          </a:p>
        </p:txBody>
      </p:sp>
      <p:sp>
        <p:nvSpPr>
          <p:cNvPr id="8" name="TextBox 7"/>
          <p:cNvSpPr txBox="1"/>
          <p:nvPr/>
        </p:nvSpPr>
        <p:spPr>
          <a:xfrm>
            <a:off x="6400800" y="209550"/>
            <a:ext cx="2175596" cy="3785652"/>
          </a:xfrm>
          <a:prstGeom prst="rect">
            <a:avLst/>
          </a:prstGeom>
          <a:noFill/>
        </p:spPr>
        <p:txBody>
          <a:bodyPr wrap="none" rtlCol="0">
            <a:spAutoFit/>
          </a:bodyPr>
          <a:lstStyle/>
          <a:p>
            <a:pPr>
              <a:lnSpc>
                <a:spcPct val="200000"/>
              </a:lnSpc>
            </a:pPr>
            <a:r>
              <a:rPr lang="nl-BE" sz="2000" b="1" dirty="0">
                <a:solidFill>
                  <a:schemeClr val="bg1"/>
                </a:solidFill>
                <a:effectLst>
                  <a:glow rad="63500">
                    <a:schemeClr val="accent4">
                      <a:satMod val="175000"/>
                      <a:alpha val="40000"/>
                    </a:schemeClr>
                  </a:glow>
                  <a:reflection blurRad="6350" stA="60000" endA="900" endPos="58000" dist="50800" dir="5400000" sy="-100000" algn="bl" rotWithShape="0"/>
                </a:effectLst>
              </a:rPr>
              <a:t>Workstations</a:t>
            </a:r>
            <a:endPar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endParaRPr>
          </a:p>
          <a:p>
            <a:pPr>
              <a:lnSpc>
                <a:spcPct val="200000"/>
              </a:lnSpc>
            </a:pPr>
            <a:r>
              <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rPr>
              <a:t>Applications</a:t>
            </a:r>
          </a:p>
          <a:p>
            <a:pPr>
              <a:lnSpc>
                <a:spcPct val="200000"/>
              </a:lnSpc>
            </a:pPr>
            <a:r>
              <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rPr>
              <a:t>Active Directory</a:t>
            </a:r>
          </a:p>
          <a:p>
            <a:pPr>
              <a:lnSpc>
                <a:spcPct val="200000"/>
              </a:lnSpc>
            </a:pPr>
            <a:r>
              <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rPr>
              <a:t>Mobile Devices</a:t>
            </a:r>
          </a:p>
          <a:p>
            <a:pPr>
              <a:lnSpc>
                <a:spcPct val="200000"/>
              </a:lnSpc>
            </a:pPr>
            <a:r>
              <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rPr>
              <a:t>Perimeter</a:t>
            </a:r>
          </a:p>
          <a:p>
            <a:pPr>
              <a:lnSpc>
                <a:spcPct val="200000"/>
              </a:lnSpc>
            </a:pPr>
            <a:r>
              <a:rPr lang="en-US" sz="2000" b="1" dirty="0">
                <a:solidFill>
                  <a:schemeClr val="bg1"/>
                </a:solidFill>
                <a:effectLst>
                  <a:glow rad="63500">
                    <a:schemeClr val="accent4">
                      <a:satMod val="175000"/>
                      <a:alpha val="40000"/>
                    </a:schemeClr>
                  </a:glow>
                  <a:reflection blurRad="6350" stA="60000" endA="900" endPos="58000" dist="50800" dir="5400000" sy="-100000" algn="bl" rotWithShape="0"/>
                </a:effectLst>
              </a:rPr>
              <a:t>Network</a:t>
            </a:r>
          </a:p>
        </p:txBody>
      </p:sp>
    </p:spTree>
    <p:extLst>
      <p:ext uri="{BB962C8B-B14F-4D97-AF65-F5344CB8AC3E}">
        <p14:creationId xmlns:p14="http://schemas.microsoft.com/office/powerpoint/2010/main" val="262858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t="7813" b="7813"/>
          <a:stretch>
            <a:fillRect/>
          </a:stretch>
        </p:blipFill>
        <p:spPr/>
      </p:pic>
      <p:sp>
        <p:nvSpPr>
          <p:cNvPr id="3" name="Text Placeholder 2"/>
          <p:cNvSpPr>
            <a:spLocks noGrp="1"/>
          </p:cNvSpPr>
          <p:nvPr>
            <p:ph type="body" sz="quarter" idx="10"/>
          </p:nvPr>
        </p:nvSpPr>
        <p:spPr/>
        <p:txBody>
          <a:bodyPr/>
          <a:lstStyle/>
          <a:p>
            <a:r>
              <a:rPr lang="en-US" dirty="0"/>
              <a:t>…and every “</a:t>
            </a:r>
            <a:r>
              <a:rPr lang="en-US" dirty="0" err="1"/>
              <a:t>DataBreach</a:t>
            </a:r>
            <a:r>
              <a:rPr lang="en-US" dirty="0"/>
              <a:t> - malware/ransomware” attack.</a:t>
            </a:r>
          </a:p>
        </p:txBody>
      </p:sp>
      <p:sp>
        <p:nvSpPr>
          <p:cNvPr id="5" name="TextBox 4"/>
          <p:cNvSpPr txBox="1"/>
          <p:nvPr/>
        </p:nvSpPr>
        <p:spPr>
          <a:xfrm>
            <a:off x="6400800" y="285750"/>
            <a:ext cx="2135521" cy="3785652"/>
          </a:xfrm>
          <a:prstGeom prst="rect">
            <a:avLst/>
          </a:prstGeom>
          <a:noFill/>
        </p:spPr>
        <p:txBody>
          <a:bodyPr wrap="none" rtlCol="0">
            <a:spAutoFit/>
          </a:bodyPr>
          <a:lstStyle/>
          <a:p>
            <a:pPr>
              <a:lnSpc>
                <a:spcPct val="200000"/>
              </a:lnSpc>
            </a:pPr>
            <a:r>
              <a:rPr lang="en-US" sz="2400" b="1" dirty="0">
                <a:solidFill>
                  <a:schemeClr val="bg1"/>
                </a:solidFill>
                <a:effectLst>
                  <a:outerShdw blurRad="38100" dist="38100" dir="2700000" algn="tl">
                    <a:srgbClr val="000000">
                      <a:alpha val="43137"/>
                    </a:srgbClr>
                  </a:outerShdw>
                </a:effectLst>
              </a:rPr>
              <a:t>WannaCry</a:t>
            </a:r>
          </a:p>
          <a:p>
            <a:pPr>
              <a:lnSpc>
                <a:spcPct val="200000"/>
              </a:lnSpc>
            </a:pPr>
            <a:r>
              <a:rPr lang="en-US" sz="2400" b="1" dirty="0">
                <a:solidFill>
                  <a:schemeClr val="bg1"/>
                </a:solidFill>
                <a:effectLst>
                  <a:outerShdw blurRad="38100" dist="38100" dir="2700000" algn="tl">
                    <a:srgbClr val="000000">
                      <a:alpha val="43137"/>
                    </a:srgbClr>
                  </a:outerShdw>
                </a:effectLst>
              </a:rPr>
              <a:t>Equifax</a:t>
            </a:r>
          </a:p>
          <a:p>
            <a:pPr>
              <a:lnSpc>
                <a:spcPct val="200000"/>
              </a:lnSpc>
            </a:pPr>
            <a:r>
              <a:rPr lang="en-US" sz="2400" b="1" dirty="0">
                <a:solidFill>
                  <a:schemeClr val="bg1"/>
                </a:solidFill>
                <a:effectLst>
                  <a:outerShdw blurRad="38100" dist="38100" dir="2700000" algn="tl">
                    <a:srgbClr val="000000">
                      <a:alpha val="43137"/>
                    </a:srgbClr>
                  </a:outerShdw>
                </a:effectLst>
              </a:rPr>
              <a:t>Cryptolocker</a:t>
            </a:r>
          </a:p>
          <a:p>
            <a:pPr>
              <a:lnSpc>
                <a:spcPct val="200000"/>
              </a:lnSpc>
            </a:pPr>
            <a:r>
              <a:rPr lang="nl-BE" sz="2400" b="1" dirty="0">
                <a:solidFill>
                  <a:schemeClr val="bg1"/>
                </a:solidFill>
                <a:effectLst>
                  <a:outerShdw blurRad="38100" dist="38100" dir="2700000" algn="tl">
                    <a:srgbClr val="000000">
                      <a:alpha val="43137"/>
                    </a:srgbClr>
                  </a:outerShdw>
                </a:effectLst>
              </a:rPr>
              <a:t>Sony</a:t>
            </a:r>
            <a:endParaRPr lang="en-US" sz="2400" b="1" dirty="0">
              <a:solidFill>
                <a:schemeClr val="bg1"/>
              </a:solidFill>
              <a:effectLst>
                <a:outerShdw blurRad="38100" dist="38100" dir="2700000" algn="tl">
                  <a:srgbClr val="000000">
                    <a:alpha val="43137"/>
                  </a:srgbClr>
                </a:outerShdw>
              </a:effectLst>
            </a:endParaRPr>
          </a:p>
          <a:p>
            <a:pPr>
              <a:lnSpc>
                <a:spcPct val="200000"/>
              </a:lnSpc>
            </a:pPr>
            <a:r>
              <a:rPr lang="en-US" sz="2400" b="1" dirty="0">
                <a:solidFill>
                  <a:schemeClr val="bg1"/>
                </a:solidFill>
                <a:effectLst>
                  <a:outerShdw blurRad="38100" dist="38100" dir="2700000" algn="tl">
                    <a:srgbClr val="000000">
                      <a:alpha val="43137"/>
                    </a:srgbClr>
                  </a:outerShdw>
                </a:effectLst>
              </a:rPr>
              <a:t>etc…</a:t>
            </a:r>
          </a:p>
        </p:txBody>
      </p:sp>
    </p:spTree>
    <p:extLst>
      <p:ext uri="{BB962C8B-B14F-4D97-AF65-F5344CB8AC3E}">
        <p14:creationId xmlns:p14="http://schemas.microsoft.com/office/powerpoint/2010/main" val="2916172223"/>
      </p:ext>
    </p:extLst>
  </p:cSld>
  <p:clrMapOvr>
    <a:masterClrMapping/>
  </p:clrMapOvr>
</p:sld>
</file>

<file path=ppt/theme/theme1.xml><?xml version="1.0" encoding="utf-8"?>
<a:theme xmlns:a="http://schemas.openxmlformats.org/drawingml/2006/main" name="Cover and Section Slides">
  <a:themeElements>
    <a:clrScheme name="Varonis Color Palette 1">
      <a:dk1>
        <a:srgbClr val="5A5751"/>
      </a:dk1>
      <a:lt1>
        <a:srgbClr val="FFFFFF"/>
      </a:lt1>
      <a:dk2>
        <a:srgbClr val="212434"/>
      </a:dk2>
      <a:lt2>
        <a:srgbClr val="D0D2D3"/>
      </a:lt2>
      <a:accent1>
        <a:srgbClr val="0094A9"/>
      </a:accent1>
      <a:accent2>
        <a:srgbClr val="F6871F"/>
      </a:accent2>
      <a:accent3>
        <a:srgbClr val="54203F"/>
      </a:accent3>
      <a:accent4>
        <a:srgbClr val="655CA7"/>
      </a:accent4>
      <a:accent5>
        <a:srgbClr val="998675"/>
      </a:accent5>
      <a:accent6>
        <a:srgbClr val="0080F0"/>
      </a:accent6>
      <a:hlink>
        <a:srgbClr val="0094A9"/>
      </a:hlink>
      <a:folHlink>
        <a:srgbClr val="5A5751"/>
      </a:folHlink>
    </a:clrScheme>
    <a:fontScheme name="Varonis Typefac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Bg Title Line">
  <a:themeElements>
    <a:clrScheme name="Varonis Color Palette 1">
      <a:dk1>
        <a:srgbClr val="5A5751"/>
      </a:dk1>
      <a:lt1>
        <a:sysClr val="window" lastClr="FFFFFF"/>
      </a:lt1>
      <a:dk2>
        <a:srgbClr val="5A5751"/>
      </a:dk2>
      <a:lt2>
        <a:srgbClr val="D0D2D3"/>
      </a:lt2>
      <a:accent1>
        <a:srgbClr val="D21927"/>
      </a:accent1>
      <a:accent2>
        <a:srgbClr val="5A5751"/>
      </a:accent2>
      <a:accent3>
        <a:srgbClr val="969696"/>
      </a:accent3>
      <a:accent4>
        <a:srgbClr val="F6871F"/>
      </a:accent4>
      <a:accent5>
        <a:srgbClr val="998675"/>
      </a:accent5>
      <a:accent6>
        <a:srgbClr val="0093B2"/>
      </a:accent6>
      <a:hlink>
        <a:srgbClr val="0094A9"/>
      </a:hlink>
      <a:folHlink>
        <a:srgbClr val="5A5751"/>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Bg Pl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K Bg Title Line">
  <a:themeElements>
    <a:clrScheme name="Varonis Color Palette 1">
      <a:dk1>
        <a:srgbClr val="5A5751"/>
      </a:dk1>
      <a:lt1>
        <a:sysClr val="window" lastClr="FFFFFF"/>
      </a:lt1>
      <a:dk2>
        <a:srgbClr val="5A5751"/>
      </a:dk2>
      <a:lt2>
        <a:srgbClr val="D0D2D3"/>
      </a:lt2>
      <a:accent1>
        <a:srgbClr val="D21927"/>
      </a:accent1>
      <a:accent2>
        <a:srgbClr val="5A5751"/>
      </a:accent2>
      <a:accent3>
        <a:srgbClr val="969696"/>
      </a:accent3>
      <a:accent4>
        <a:srgbClr val="F6871F"/>
      </a:accent4>
      <a:accent5>
        <a:srgbClr val="998675"/>
      </a:accent5>
      <a:accent6>
        <a:srgbClr val="0093B2"/>
      </a:accent6>
      <a:hlink>
        <a:srgbClr val="0094A9"/>
      </a:hlink>
      <a:folHlink>
        <a:srgbClr val="5A5751"/>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K Bg Pl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12EE4D42467545B7E8B0B973FB0D81" ma:contentTypeVersion="7" ma:contentTypeDescription="Create a new document." ma:contentTypeScope="" ma:versionID="fc9f12b0fc0d9d884d41a97f21dc7acf">
  <xsd:schema xmlns:xsd="http://www.w3.org/2001/XMLSchema" xmlns:xs="http://www.w3.org/2001/XMLSchema" xmlns:p="http://schemas.microsoft.com/office/2006/metadata/properties" xmlns:ns2="250e234b-f69b-49b6-a769-f4b987c8125f" xmlns:ns3="1aafa621-05a0-461a-a664-823d787f3388" targetNamespace="http://schemas.microsoft.com/office/2006/metadata/properties" ma:root="true" ma:fieldsID="01efc4197dea5f1262f457ba0cc511c5" ns2:_="" ns3:_="">
    <xsd:import namespace="250e234b-f69b-49b6-a769-f4b987c8125f"/>
    <xsd:import namespace="1aafa621-05a0-461a-a664-823d787f33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0e234b-f69b-49b6-a769-f4b987c812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afa621-05a0-461a-a664-823d787f3388" elementFormDefault="qualified">
    <xsd:import namespace="http://schemas.microsoft.com/office/2006/documentManagement/types"/>
    <xsd:import namespace="http://schemas.microsoft.com/office/infopath/2007/PartnerControls"/>
    <xsd:element name="SharedWithUsers" ma:index="12"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013147-0247-4FC3-975A-B0D8982E15BC}">
  <ds:schemaRefs>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 ds:uri="http://www.w3.org/XML/1998/namespace"/>
    <ds:schemaRef ds:uri="http://purl.org/dc/dcmitype/"/>
    <ds:schemaRef ds:uri="http://schemas.openxmlformats.org/package/2006/metadata/core-properties"/>
    <ds:schemaRef ds:uri="1aafa621-05a0-461a-a664-823d787f3388"/>
    <ds:schemaRef ds:uri="250e234b-f69b-49b6-a769-f4b987c8125f"/>
  </ds:schemaRefs>
</ds:datastoreItem>
</file>

<file path=customXml/itemProps2.xml><?xml version="1.0" encoding="utf-8"?>
<ds:datastoreItem xmlns:ds="http://schemas.openxmlformats.org/officeDocument/2006/customXml" ds:itemID="{451C0166-8DE9-4920-9BA2-2957A7D84375}">
  <ds:schemaRefs>
    <ds:schemaRef ds:uri="http://schemas.microsoft.com/sharepoint/v3/contenttype/forms"/>
  </ds:schemaRefs>
</ds:datastoreItem>
</file>

<file path=customXml/itemProps3.xml><?xml version="1.0" encoding="utf-8"?>
<ds:datastoreItem xmlns:ds="http://schemas.openxmlformats.org/officeDocument/2006/customXml" ds:itemID="{9298FE3A-73A9-411D-8193-E911C5AF6E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0e234b-f69b-49b6-a769-f4b987c8125f"/>
    <ds:schemaRef ds:uri="1aafa621-05a0-461a-a664-823d787f33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57661</TotalTime>
  <Words>2041</Words>
  <Application>Microsoft Office PowerPoint</Application>
  <PresentationFormat>On-screen Show (16:9)</PresentationFormat>
  <Paragraphs>285</Paragraphs>
  <Slides>27</Slides>
  <Notes>14</Notes>
  <HiddenSlides>2</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27</vt:i4>
      </vt:variant>
    </vt:vector>
  </HeadingPairs>
  <TitlesOfParts>
    <vt:vector size="38" baseType="lpstr">
      <vt:lpstr>Arial</vt:lpstr>
      <vt:lpstr>Calibri</vt:lpstr>
      <vt:lpstr>Century Gothic</vt:lpstr>
      <vt:lpstr>Georgia</vt:lpstr>
      <vt:lpstr>Verdana</vt:lpstr>
      <vt:lpstr>Wingdings</vt:lpstr>
      <vt:lpstr>Cover and Section Slides</vt:lpstr>
      <vt:lpstr>White Bg Title Line</vt:lpstr>
      <vt:lpstr>White Bg Plain</vt:lpstr>
      <vt:lpstr>DK Bg Title Line</vt:lpstr>
      <vt:lpstr>DK Bg Plain</vt:lpstr>
      <vt:lpstr>Infosecurity Belgium</vt:lpstr>
      <vt:lpstr>What if security started with data?</vt:lpstr>
      <vt:lpstr>Many questions</vt:lpstr>
      <vt:lpstr>THREE USE CASES</vt:lpstr>
      <vt:lpstr>For many data stores…</vt:lpstr>
      <vt:lpstr>Varonis Data Security Platform</vt:lpstr>
      <vt:lpstr>Why do these keep happening?</vt:lpstr>
      <vt:lpstr>PowerPoint Presentation</vt:lpstr>
      <vt:lpstr>PowerPoint Presentation</vt:lpstr>
      <vt:lpstr>Data is in the Dark</vt:lpstr>
      <vt:lpstr>PowerPoint Presentation</vt:lpstr>
      <vt:lpstr>Why should we change now?</vt:lpstr>
      <vt:lpstr>Secular Trends</vt:lpstr>
      <vt:lpstr>Industry Changes</vt:lpstr>
      <vt:lpstr>PowerPoint Presentation</vt:lpstr>
      <vt:lpstr>PowerPoint Presentation</vt:lpstr>
      <vt:lpstr>PowerPoint Presentation</vt:lpstr>
      <vt:lpstr>Data Security Platform</vt:lpstr>
      <vt:lpstr>The Journey of value</vt:lpstr>
      <vt:lpstr>Operational Journey 2019</vt:lpstr>
      <vt:lpstr>Incident Response Management</vt:lpstr>
      <vt:lpstr>Discovery Timeline for Data Breaches</vt:lpstr>
      <vt:lpstr>How does a typical cyber attack work?</vt:lpstr>
      <vt:lpstr>Attack stages: the cyber kill chain</vt:lpstr>
      <vt:lpstr>Get a Free Data Risk Assessment (Varonis booth)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MLD</dc:creator>
  <cp:lastModifiedBy>Kris Bijnens</cp:lastModifiedBy>
  <cp:revision>1177</cp:revision>
  <cp:lastPrinted>2017-10-24T15:56:43Z</cp:lastPrinted>
  <dcterms:created xsi:type="dcterms:W3CDTF">2006-08-16T00:00:00Z</dcterms:created>
  <dcterms:modified xsi:type="dcterms:W3CDTF">2019-05-07T09:22:28Z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0x010100A312EE4D42467545B7E8B0B973FB0D81</vt:lpwstr>
  </property>
</Properties>
</file>